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9" r:id="rId4"/>
    <p:sldId id="260" r:id="rId5"/>
    <p:sldId id="257" r:id="rId6"/>
    <p:sldId id="258" r:id="rId7"/>
    <p:sldId id="262" r:id="rId8"/>
    <p:sldId id="264" r:id="rId9"/>
    <p:sldId id="263"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609" autoAdjust="0"/>
  </p:normalViewPr>
  <p:slideViewPr>
    <p:cSldViewPr>
      <p:cViewPr varScale="1">
        <p:scale>
          <a:sx n="70" d="100"/>
          <a:sy n="70" d="100"/>
        </p:scale>
        <p:origin x="-516"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smtClean="0"/>
              <a:t>Clique para editar 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6B50EB3D-C950-4242-AF56-CD63167B9DA3}" type="datetimeFigureOut">
              <a:rPr lang="pt-BR" smtClean="0"/>
              <a:t>11/11/2011</a:t>
            </a:fld>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A78BA02D-CF14-4C85-9998-6AE69D93CABD}"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6B50EB3D-C950-4242-AF56-CD63167B9DA3}" type="datetimeFigureOut">
              <a:rPr lang="pt-BR" smtClean="0"/>
              <a:t>11/11/2011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78BA02D-CF14-4C85-9998-6AE69D93CAB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6B50EB3D-C950-4242-AF56-CD63167B9DA3}" type="datetimeFigureOut">
              <a:rPr lang="pt-BR" smtClean="0"/>
              <a:t>11/11/2011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78BA02D-CF14-4C85-9998-6AE69D93CAB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4"/>
          </p:nvPr>
        </p:nvSpPr>
        <p:spPr/>
        <p:txBody>
          <a:bodyPr rtlCol="0"/>
          <a:lstStyle/>
          <a:p>
            <a:fld id="{6B50EB3D-C950-4242-AF56-CD63167B9DA3}" type="datetimeFigureOut">
              <a:rPr lang="pt-BR" smtClean="0"/>
              <a:t>11/11/2011</a:t>
            </a:fld>
            <a:endParaRPr lang="pt-BR"/>
          </a:p>
        </p:txBody>
      </p:sp>
      <p:sp>
        <p:nvSpPr>
          <p:cNvPr id="9" name="Espaço Reservado para Número de Slide 8"/>
          <p:cNvSpPr>
            <a:spLocks noGrp="1"/>
          </p:cNvSpPr>
          <p:nvPr>
            <p:ph type="sldNum" sz="quarter" idx="15"/>
          </p:nvPr>
        </p:nvSpPr>
        <p:spPr/>
        <p:txBody>
          <a:bodyPr rtlCol="0"/>
          <a:lstStyle/>
          <a:p>
            <a:fld id="{A78BA02D-CF14-4C85-9998-6AE69D93CABD}" type="slidenum">
              <a:rPr lang="pt-BR" smtClean="0"/>
              <a:t>‹nº›</a:t>
            </a:fld>
            <a:endParaRPr lang="pt-BR"/>
          </a:p>
        </p:txBody>
      </p:sp>
      <p:sp>
        <p:nvSpPr>
          <p:cNvPr id="10" name="Espaço Reservado para Rodapé 9"/>
          <p:cNvSpPr>
            <a:spLocks noGrp="1"/>
          </p:cNvSpPr>
          <p:nvPr>
            <p:ph type="ftr" sz="quarter" idx="16"/>
          </p:nvPr>
        </p:nvSpPr>
        <p:spPr/>
        <p:txBody>
          <a:bodyPr rtlCol="0"/>
          <a:lstStyle/>
          <a:p>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6B50EB3D-C950-4242-AF56-CD63167B9DA3}" type="datetimeFigureOut">
              <a:rPr lang="pt-BR" smtClean="0"/>
              <a:t>11/11/2011</a:t>
            </a:fld>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A78BA02D-CF14-4C85-9998-6AE69D93CABD}" type="slidenum">
              <a:rPr lang="pt-BR" smtClean="0"/>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5" name="Espaço Reservado para Data 4"/>
          <p:cNvSpPr>
            <a:spLocks noGrp="1"/>
          </p:cNvSpPr>
          <p:nvPr>
            <p:ph type="dt" sz="half" idx="10"/>
          </p:nvPr>
        </p:nvSpPr>
        <p:spPr/>
        <p:txBody>
          <a:bodyPr/>
          <a:lstStyle/>
          <a:p>
            <a:fld id="{6B50EB3D-C950-4242-AF56-CD63167B9DA3}" type="datetimeFigureOut">
              <a:rPr lang="pt-BR" smtClean="0"/>
              <a:t>11/11/2011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78BA02D-CF14-4C85-9998-6AE69D93CABD}" type="slidenum">
              <a:rPr lang="pt-BR" smtClean="0"/>
              <a:t>‹nº›</a:t>
            </a:fld>
            <a:endParaRPr lang="pt-BR"/>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smtClean="0"/>
              <a:t>Clique para editar o título mestre</a:t>
            </a:r>
            <a:endParaRPr kumimoji="0" lang="en-US"/>
          </a:p>
        </p:txBody>
      </p:sp>
      <p:sp>
        <p:nvSpPr>
          <p:cNvPr id="7" name="Espaço Reservado para Data 6"/>
          <p:cNvSpPr>
            <a:spLocks noGrp="1"/>
          </p:cNvSpPr>
          <p:nvPr>
            <p:ph type="dt" sz="half" idx="10"/>
          </p:nvPr>
        </p:nvSpPr>
        <p:spPr/>
        <p:txBody>
          <a:bodyPr/>
          <a:lstStyle/>
          <a:p>
            <a:fld id="{6B50EB3D-C950-4242-AF56-CD63167B9DA3}" type="datetimeFigureOut">
              <a:rPr lang="pt-BR" smtClean="0"/>
              <a:t>11/11/2011</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A78BA02D-CF14-4C85-9998-6AE69D93CABD}" type="slidenum">
              <a:rPr lang="pt-BR" smtClean="0"/>
              <a:t>‹nº›</a:t>
            </a:fld>
            <a:endParaRPr lang="pt-BR"/>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smtClean="0"/>
              <a:t>Clique para editar 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smtClean="0"/>
              <a:t>Clique para editar 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6" name="Espaço Reservado para Data 5"/>
          <p:cNvSpPr>
            <a:spLocks noGrp="1"/>
          </p:cNvSpPr>
          <p:nvPr>
            <p:ph type="dt" sz="half" idx="10"/>
          </p:nvPr>
        </p:nvSpPr>
        <p:spPr/>
        <p:txBody>
          <a:bodyPr rtlCol="0"/>
          <a:lstStyle/>
          <a:p>
            <a:fld id="{6B50EB3D-C950-4242-AF56-CD63167B9DA3}" type="datetimeFigureOut">
              <a:rPr lang="pt-BR" smtClean="0"/>
              <a:t>11/11/2011</a:t>
            </a:fld>
            <a:endParaRPr lang="pt-BR"/>
          </a:p>
        </p:txBody>
      </p:sp>
      <p:sp>
        <p:nvSpPr>
          <p:cNvPr id="7" name="Espaço Reservado para Número de Slide 6"/>
          <p:cNvSpPr>
            <a:spLocks noGrp="1"/>
          </p:cNvSpPr>
          <p:nvPr>
            <p:ph type="sldNum" sz="quarter" idx="11"/>
          </p:nvPr>
        </p:nvSpPr>
        <p:spPr/>
        <p:txBody>
          <a:bodyPr rtlCol="0"/>
          <a:lstStyle/>
          <a:p>
            <a:fld id="{A78BA02D-CF14-4C85-9998-6AE69D93CABD}" type="slidenum">
              <a:rPr lang="pt-BR" smtClean="0"/>
              <a:t>‹nº›</a:t>
            </a:fld>
            <a:endParaRPr lang="pt-BR"/>
          </a:p>
        </p:txBody>
      </p:sp>
      <p:sp>
        <p:nvSpPr>
          <p:cNvPr id="8" name="Espaço Reservado para Rodapé 7"/>
          <p:cNvSpPr>
            <a:spLocks noGrp="1"/>
          </p:cNvSpPr>
          <p:nvPr>
            <p:ph type="ftr" sz="quarter" idx="12"/>
          </p:nvPr>
        </p:nvSpPr>
        <p:spPr/>
        <p:txBody>
          <a:bodyPr rtlCol="0"/>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B50EB3D-C950-4242-AF56-CD63167B9DA3}" type="datetimeFigureOut">
              <a:rPr lang="pt-BR" smtClean="0"/>
              <a:t>11/11/2011</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A78BA02D-CF14-4C85-9998-6AE69D93CAB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1" name="Espaço Reservado para Data 20"/>
          <p:cNvSpPr>
            <a:spLocks noGrp="1"/>
          </p:cNvSpPr>
          <p:nvPr>
            <p:ph type="dt" sz="half" idx="14"/>
          </p:nvPr>
        </p:nvSpPr>
        <p:spPr/>
        <p:txBody>
          <a:bodyPr rtlCol="0"/>
          <a:lstStyle/>
          <a:p>
            <a:fld id="{6B50EB3D-C950-4242-AF56-CD63167B9DA3}" type="datetimeFigureOut">
              <a:rPr lang="pt-BR" smtClean="0"/>
              <a:t>11/11/2011</a:t>
            </a:fld>
            <a:endParaRPr lang="pt-BR"/>
          </a:p>
        </p:txBody>
      </p:sp>
      <p:sp>
        <p:nvSpPr>
          <p:cNvPr id="22" name="Espaço Reservado para Número de Slide 21"/>
          <p:cNvSpPr>
            <a:spLocks noGrp="1"/>
          </p:cNvSpPr>
          <p:nvPr>
            <p:ph type="sldNum" sz="quarter" idx="15"/>
          </p:nvPr>
        </p:nvSpPr>
        <p:spPr/>
        <p:txBody>
          <a:bodyPr rtlCol="0"/>
          <a:lstStyle/>
          <a:p>
            <a:fld id="{A78BA02D-CF14-4C85-9998-6AE69D93CABD}" type="slidenum">
              <a:rPr lang="pt-BR" smtClean="0"/>
              <a:t>‹nº›</a:t>
            </a:fld>
            <a:endParaRPr lang="pt-BR"/>
          </a:p>
        </p:txBody>
      </p:sp>
      <p:sp>
        <p:nvSpPr>
          <p:cNvPr id="23" name="Espaço Reservado para Rodapé 22"/>
          <p:cNvSpPr>
            <a:spLocks noGrp="1"/>
          </p:cNvSpPr>
          <p:nvPr>
            <p:ph type="ftr" sz="quarter" idx="16"/>
          </p:nvPr>
        </p:nvSpPr>
        <p:spPr/>
        <p:txBody>
          <a:bodyPr rtlCol="0"/>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smtClean="0"/>
              <a:t>Clique para editar 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smtClean="0"/>
              <a:t>Clique para editar 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6B50EB3D-C950-4242-AF56-CD63167B9DA3}" type="datetimeFigureOut">
              <a:rPr lang="pt-BR" smtClean="0"/>
              <a:t>11/11/2011</a:t>
            </a:fld>
            <a:endParaRPr lang="pt-BR"/>
          </a:p>
        </p:txBody>
      </p:sp>
      <p:sp>
        <p:nvSpPr>
          <p:cNvPr id="18" name="Espaço Reservado para Número de Slide 17"/>
          <p:cNvSpPr>
            <a:spLocks noGrp="1"/>
          </p:cNvSpPr>
          <p:nvPr>
            <p:ph type="sldNum" sz="quarter" idx="11"/>
          </p:nvPr>
        </p:nvSpPr>
        <p:spPr/>
        <p:txBody>
          <a:bodyPr rtlCol="0"/>
          <a:lstStyle/>
          <a:p>
            <a:fld id="{A78BA02D-CF14-4C85-9998-6AE69D93CABD}" type="slidenum">
              <a:rPr lang="pt-BR" smtClean="0"/>
              <a:t>‹nº›</a:t>
            </a:fld>
            <a:endParaRPr lang="pt-BR"/>
          </a:p>
        </p:txBody>
      </p:sp>
      <p:sp>
        <p:nvSpPr>
          <p:cNvPr id="21" name="Espaço Reservado para Rodapé 20"/>
          <p:cNvSpPr>
            <a:spLocks noGrp="1"/>
          </p:cNvSpPr>
          <p:nvPr>
            <p:ph type="ftr" sz="quarter" idx="12"/>
          </p:nvPr>
        </p:nvSpPr>
        <p:spPr/>
        <p:txBody>
          <a:bodyPr rtlCol="0"/>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B50EB3D-C950-4242-AF56-CD63167B9DA3}" type="datetimeFigureOut">
              <a:rPr lang="pt-BR" smtClean="0"/>
              <a:t>11/11/2011</a:t>
            </a:fld>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78BA02D-CF14-4C85-9998-6AE69D93CABD}"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86000" y="1556792"/>
            <a:ext cx="6172200" cy="2232248"/>
          </a:xfrm>
        </p:spPr>
        <p:txBody>
          <a:bodyPr>
            <a:noAutofit/>
          </a:bodyPr>
          <a:lstStyle/>
          <a:p>
            <a:pPr algn="ctr"/>
            <a:r>
              <a:rPr lang="pt-BR" sz="7200" dirty="0" smtClean="0"/>
              <a:t>GRUPO 1</a:t>
            </a:r>
            <a:endParaRPr lang="pt-BR" sz="7200" dirty="0"/>
          </a:p>
        </p:txBody>
      </p:sp>
    </p:spTree>
    <p:extLst>
      <p:ext uri="{BB962C8B-B14F-4D97-AF65-F5344CB8AC3E}">
        <p14:creationId xmlns:p14="http://schemas.microsoft.com/office/powerpoint/2010/main" val="21714627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pt-BR"/>
              <a:t>Sugestões para melhoria do sistema</a:t>
            </a:r>
          </a:p>
        </p:txBody>
      </p:sp>
    </p:spTree>
    <p:extLst>
      <p:ext uri="{BB962C8B-B14F-4D97-AF65-F5344CB8AC3E}">
        <p14:creationId xmlns:p14="http://schemas.microsoft.com/office/powerpoint/2010/main" val="3412954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r>
              <a:rPr lang="pt-BR"/>
              <a:t>Migração de dados</a:t>
            </a:r>
          </a:p>
        </p:txBody>
      </p:sp>
      <p:sp>
        <p:nvSpPr>
          <p:cNvPr id="24579" name="Rectangle 3"/>
          <p:cNvSpPr>
            <a:spLocks noGrp="1" noChangeArrowheads="1"/>
          </p:cNvSpPr>
          <p:nvPr>
            <p:ph type="body" idx="1"/>
          </p:nvPr>
        </p:nvSpPr>
        <p:spPr/>
        <p:txBody>
          <a:bodyPr/>
          <a:lstStyle/>
          <a:p>
            <a:r>
              <a:rPr lang="pt-BR"/>
              <a:t>Públicos alvo:</a:t>
            </a:r>
          </a:p>
          <a:p>
            <a:pPr lvl="1"/>
            <a:r>
              <a:rPr lang="pt-BR">
                <a:solidFill>
                  <a:schemeClr val="hlink"/>
                </a:solidFill>
              </a:rPr>
              <a:t>IES pequenas</a:t>
            </a:r>
          </a:p>
          <a:p>
            <a:pPr lvl="2"/>
            <a:r>
              <a:rPr lang="pt-BR"/>
              <a:t>Sistema em plataforma WEB.</a:t>
            </a:r>
          </a:p>
          <a:p>
            <a:pPr lvl="1"/>
            <a:r>
              <a:rPr lang="pt-BR">
                <a:solidFill>
                  <a:schemeClr val="hlink"/>
                </a:solidFill>
              </a:rPr>
              <a:t>IES pouco estruturada em TI</a:t>
            </a:r>
          </a:p>
          <a:p>
            <a:pPr lvl="2"/>
            <a:r>
              <a:rPr lang="pt-BR"/>
              <a:t>Sistema WEB sitiado no INEP.</a:t>
            </a:r>
          </a:p>
          <a:p>
            <a:pPr lvl="2"/>
            <a:r>
              <a:rPr lang="pt-BR"/>
              <a:t>Arquivos de UpLoad com estrutura de fácil geração.</a:t>
            </a:r>
          </a:p>
          <a:p>
            <a:pPr lvl="1"/>
            <a:r>
              <a:rPr lang="pt-BR">
                <a:solidFill>
                  <a:schemeClr val="hlink"/>
                </a:solidFill>
              </a:rPr>
              <a:t>IES bem estruturada em TI</a:t>
            </a:r>
          </a:p>
          <a:p>
            <a:pPr lvl="2"/>
            <a:r>
              <a:rPr lang="pt-BR"/>
              <a:t> Sistema WEB sitiado na IES executando localmente.</a:t>
            </a:r>
          </a:p>
          <a:p>
            <a:pPr lvl="2"/>
            <a:r>
              <a:rPr lang="pt-BR"/>
              <a:t> Tecnologia WebService para migração de dados.</a:t>
            </a:r>
          </a:p>
        </p:txBody>
      </p:sp>
    </p:spTree>
    <p:extLst>
      <p:ext uri="{BB962C8B-B14F-4D97-AF65-F5344CB8AC3E}">
        <p14:creationId xmlns:p14="http://schemas.microsoft.com/office/powerpoint/2010/main" val="3360635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p:txBody>
          <a:bodyPr/>
          <a:lstStyle/>
          <a:p>
            <a:r>
              <a:rPr lang="pt-BR"/>
              <a:t>Migração de dados</a:t>
            </a:r>
          </a:p>
        </p:txBody>
      </p:sp>
      <p:sp>
        <p:nvSpPr>
          <p:cNvPr id="33795" name="Rectangle 3"/>
          <p:cNvSpPr>
            <a:spLocks noGrp="1" noChangeArrowheads="1"/>
          </p:cNvSpPr>
          <p:nvPr>
            <p:ph type="body" idx="1"/>
          </p:nvPr>
        </p:nvSpPr>
        <p:spPr>
          <a:xfrm>
            <a:off x="250825" y="1268413"/>
            <a:ext cx="8713788" cy="5400675"/>
          </a:xfrm>
        </p:spPr>
        <p:txBody>
          <a:bodyPr/>
          <a:lstStyle/>
          <a:p>
            <a:r>
              <a:rPr lang="pt-BR"/>
              <a:t>Arquivos de UPLoad</a:t>
            </a:r>
          </a:p>
          <a:p>
            <a:pPr lvl="1"/>
            <a:r>
              <a:rPr lang="pt-BR"/>
              <a:t>Utilizar tecnologia XML</a:t>
            </a:r>
          </a:p>
          <a:p>
            <a:pPr lvl="1"/>
            <a:r>
              <a:rPr lang="pt-BR"/>
              <a:t>Arquivos de entidades diferentes carregadas separadamente. </a:t>
            </a:r>
          </a:p>
          <a:p>
            <a:pPr lvl="1"/>
            <a:r>
              <a:rPr lang="pt-BR"/>
              <a:t>Relacionamento por chave entre os aquivos de UPLoad</a:t>
            </a:r>
          </a:p>
          <a:p>
            <a:pPr lvl="3"/>
            <a:r>
              <a:rPr lang="pt-BR"/>
              <a:t>Por exemplo, Docente e Cusos onde o docente atua em arquivos diferentes, relacionados pelas chaves de docente e curso.</a:t>
            </a:r>
          </a:p>
          <a:p>
            <a:pPr lvl="1"/>
            <a:r>
              <a:rPr lang="pt-BR"/>
              <a:t>Arquivos de UPLoad também para CURSO e IES</a:t>
            </a:r>
          </a:p>
          <a:p>
            <a:pPr lvl="2"/>
            <a:r>
              <a:rPr lang="pt-BR"/>
              <a:t> Outros dados poderiam ser preenchidos também por upload, por exemplo os registros de vagas e inscritos nos CURSOS, bem como os laboratórios e</a:t>
            </a:r>
            <a:r>
              <a:rPr lang="pt-BR" sz="2000"/>
              <a:t> dados de Bibliotecas. </a:t>
            </a:r>
          </a:p>
        </p:txBody>
      </p:sp>
    </p:spTree>
    <p:extLst>
      <p:ext uri="{BB962C8B-B14F-4D97-AF65-F5344CB8AC3E}">
        <p14:creationId xmlns:p14="http://schemas.microsoft.com/office/powerpoint/2010/main" val="1215115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r>
              <a:rPr lang="pt-BR"/>
              <a:t>Migração de dados</a:t>
            </a:r>
          </a:p>
        </p:txBody>
      </p:sp>
      <p:sp>
        <p:nvSpPr>
          <p:cNvPr id="36867" name="Rectangle 3"/>
          <p:cNvSpPr>
            <a:spLocks noGrp="1" noChangeArrowheads="1"/>
          </p:cNvSpPr>
          <p:nvPr>
            <p:ph type="body" idx="1"/>
          </p:nvPr>
        </p:nvSpPr>
        <p:spPr>
          <a:xfrm>
            <a:off x="250825" y="1268413"/>
            <a:ext cx="8713788" cy="2160587"/>
          </a:xfrm>
        </p:spPr>
        <p:txBody>
          <a:bodyPr/>
          <a:lstStyle/>
          <a:p>
            <a:r>
              <a:rPr lang="pt-BR"/>
              <a:t>Arquivos de UPLoad</a:t>
            </a:r>
          </a:p>
          <a:p>
            <a:pPr lvl="1"/>
            <a:r>
              <a:rPr lang="pt-BR"/>
              <a:t>Que não seja necessário preencher com brancos quando NÃO e zeros quando SIM </a:t>
            </a:r>
          </a:p>
          <a:p>
            <a:pPr lvl="1"/>
            <a:r>
              <a:rPr lang="pt-BR"/>
              <a:t>O  Sim/Não é desnecessário</a:t>
            </a:r>
          </a:p>
          <a:p>
            <a:pPr lvl="1"/>
            <a:endParaRPr lang="pt-BR"/>
          </a:p>
          <a:p>
            <a:pPr lvl="1"/>
            <a:endParaRPr lang="pt-BR" sz="2400"/>
          </a:p>
        </p:txBody>
      </p:sp>
      <p:pic>
        <p:nvPicPr>
          <p:cNvPr id="368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4149080"/>
            <a:ext cx="8569325" cy="111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77509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lstStyle/>
          <a:p>
            <a:r>
              <a:rPr lang="pt-BR"/>
              <a:t>Migração de dados</a:t>
            </a:r>
          </a:p>
        </p:txBody>
      </p:sp>
      <p:sp>
        <p:nvSpPr>
          <p:cNvPr id="34819" name="Rectangle 3"/>
          <p:cNvSpPr>
            <a:spLocks noGrp="1" noChangeArrowheads="1"/>
          </p:cNvSpPr>
          <p:nvPr>
            <p:ph type="body" idx="1"/>
          </p:nvPr>
        </p:nvSpPr>
        <p:spPr>
          <a:xfrm>
            <a:off x="250825" y="1268413"/>
            <a:ext cx="8713788" cy="4681537"/>
          </a:xfrm>
        </p:spPr>
        <p:txBody>
          <a:bodyPr/>
          <a:lstStyle/>
          <a:p>
            <a:r>
              <a:rPr lang="pt-BR"/>
              <a:t>Versão de sistema para executar local </a:t>
            </a:r>
          </a:p>
          <a:p>
            <a:pPr lvl="1"/>
            <a:r>
              <a:rPr lang="pt-BR"/>
              <a:t>Coleta (transferência de dados) utilizando tecnologia webservice</a:t>
            </a:r>
          </a:p>
          <a:p>
            <a:pPr lvl="1"/>
            <a:r>
              <a:rPr lang="pt-BR"/>
              <a:t>Possibilidade de carga de dados direto da base corporativa das IES para o banco de dados local do Censo</a:t>
            </a:r>
          </a:p>
          <a:p>
            <a:pPr lvl="1"/>
            <a:r>
              <a:rPr lang="pt-BR"/>
              <a:t>Controle de versão do sistema e banco de dados pode ser feita através de verificação de versão, conectando-se ao INEP e, se necessário, reinstalando versão atualizada.   </a:t>
            </a:r>
          </a:p>
        </p:txBody>
      </p:sp>
    </p:spTree>
    <p:extLst>
      <p:ext uri="{BB962C8B-B14F-4D97-AF65-F5344CB8AC3E}">
        <p14:creationId xmlns:p14="http://schemas.microsoft.com/office/powerpoint/2010/main" val="22281019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p:txBody>
          <a:bodyPr/>
          <a:lstStyle/>
          <a:p>
            <a:r>
              <a:rPr lang="pt-BR"/>
              <a:t>Migração de dados</a:t>
            </a:r>
          </a:p>
        </p:txBody>
      </p:sp>
      <p:sp>
        <p:nvSpPr>
          <p:cNvPr id="35843" name="Rectangle 3"/>
          <p:cNvSpPr>
            <a:spLocks noGrp="1" noChangeArrowheads="1"/>
          </p:cNvSpPr>
          <p:nvPr>
            <p:ph type="body" idx="1"/>
          </p:nvPr>
        </p:nvSpPr>
        <p:spPr>
          <a:xfrm>
            <a:off x="250825" y="1268413"/>
            <a:ext cx="8713788" cy="2232025"/>
          </a:xfrm>
        </p:spPr>
        <p:txBody>
          <a:bodyPr/>
          <a:lstStyle/>
          <a:p>
            <a:r>
              <a:rPr lang="pt-BR"/>
              <a:t>Arquivos de Download </a:t>
            </a:r>
          </a:p>
          <a:p>
            <a:pPr lvl="1"/>
            <a:r>
              <a:rPr lang="pt-BR"/>
              <a:t>Arquivos de download disponibilizados no formato XLS (planilha eletrônica) sem formatação e XML   </a:t>
            </a:r>
          </a:p>
        </p:txBody>
      </p:sp>
    </p:spTree>
    <p:extLst>
      <p:ext uri="{BB962C8B-B14F-4D97-AF65-F5344CB8AC3E}">
        <p14:creationId xmlns:p14="http://schemas.microsoft.com/office/powerpoint/2010/main" val="30272665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457200" y="0"/>
            <a:ext cx="8229600" cy="765175"/>
          </a:xfrm>
        </p:spPr>
        <p:txBody>
          <a:bodyPr/>
          <a:lstStyle/>
          <a:p>
            <a:r>
              <a:rPr lang="pt-BR"/>
              <a:t>Comentários gerais</a:t>
            </a:r>
          </a:p>
        </p:txBody>
      </p:sp>
      <p:sp>
        <p:nvSpPr>
          <p:cNvPr id="38915" name="Rectangle 3"/>
          <p:cNvSpPr>
            <a:spLocks noGrp="1" noChangeArrowheads="1"/>
          </p:cNvSpPr>
          <p:nvPr>
            <p:ph type="body" idx="1"/>
          </p:nvPr>
        </p:nvSpPr>
        <p:spPr>
          <a:xfrm>
            <a:off x="0" y="836613"/>
            <a:ext cx="9144000" cy="6021387"/>
          </a:xfrm>
        </p:spPr>
        <p:txBody>
          <a:bodyPr>
            <a:normAutofit fontScale="92500" lnSpcReduction="10000"/>
          </a:bodyPr>
          <a:lstStyle/>
          <a:p>
            <a:pPr>
              <a:lnSpc>
                <a:spcPct val="80000"/>
              </a:lnSpc>
            </a:pPr>
            <a:r>
              <a:rPr lang="pt-BR" sz="2000"/>
              <a:t>Preenchimento dos dados de Bibliotecas. Para cada biblioteca é necessário informar quais unidades ela atende. No nosso caso, é preciso inserir "UMA A UMA" as unidades de atendimento já que, em princípio, o aluno tem acesso a qualquer biblioteca. Talvez seja necessário esclarecer o conceito de UNIDADE no caso da bibliotecas. Uma coisa é a unidade em que a biblioteca está situada, outra coisa são as unidades atendidas por ela.</a:t>
            </a:r>
          </a:p>
          <a:p>
            <a:pPr>
              <a:lnSpc>
                <a:spcPct val="80000"/>
              </a:lnSpc>
            </a:pPr>
            <a:r>
              <a:rPr lang="pt-BR" sz="2000"/>
              <a:t>É preciso deixar muito claro o conceito de "docente por curso". Hoje nós fazemos pela matrícula, o que faz com que, eventualmente, professores que sejam de determinado departamento de ensino (informática aplicada por exemplo) não sejam considerados como do curso (ciência da computação). Além disso, existirão docentes sem curso associado caso não esteja ministrando nenhuma disciplina (por “n” motivos). Esse questionamento é válido para IES que possui estrutura de docentes por departamento e não por curso.</a:t>
            </a:r>
          </a:p>
          <a:p>
            <a:pPr>
              <a:lnSpc>
                <a:spcPct val="80000"/>
              </a:lnSpc>
            </a:pPr>
            <a:r>
              <a:rPr lang="pt-BR" sz="2000"/>
              <a:t>  Importante salientar que a listagem de docentes de um curso tem impacto direto no cálculo do CPC / CC/ IGC.</a:t>
            </a:r>
          </a:p>
          <a:p>
            <a:pPr>
              <a:lnSpc>
                <a:spcPct val="80000"/>
              </a:lnSpc>
            </a:pPr>
            <a:r>
              <a:rPr lang="pt-BR" sz="2000"/>
              <a:t>Os relatórios precisam ser mais informativos e gerar informações consolidadas de maneira que seja possível  trilhar os erros de preenchimento, ou ao menos apontar que algo pode estar errado. Exemplo: vagas versus ingressantes: deveria apontar em relatório que possivelmente há vagas ociosas no CURSO. Isso evitaria, inclusive, trabalho para o INEP e melhoraria a qualidade das informações no processo. </a:t>
            </a:r>
          </a:p>
          <a:p>
            <a:pPr>
              <a:lnSpc>
                <a:spcPct val="80000"/>
              </a:lnSpc>
            </a:pPr>
            <a:r>
              <a:rPr lang="pt-BR" sz="2000"/>
              <a:t>Há um dado que até onde se sabe é proibido por lei: a informação sobre estrangeiro naturalizado. Essa pessoa é considerada  BRASILEIRA para todos os fins da vida civil.</a:t>
            </a:r>
          </a:p>
        </p:txBody>
      </p:sp>
    </p:spTree>
    <p:extLst>
      <p:ext uri="{BB962C8B-B14F-4D97-AF65-F5344CB8AC3E}">
        <p14:creationId xmlns:p14="http://schemas.microsoft.com/office/powerpoint/2010/main" val="19292681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p:txBody>
          <a:bodyPr/>
          <a:lstStyle/>
          <a:p>
            <a:r>
              <a:rPr lang="pt-BR">
                <a:solidFill>
                  <a:srgbClr val="FF0000"/>
                </a:solidFill>
              </a:rPr>
              <a:t>Sugestão mais importante</a:t>
            </a:r>
          </a:p>
        </p:txBody>
      </p:sp>
      <p:sp>
        <p:nvSpPr>
          <p:cNvPr id="29699" name="Rectangle 3"/>
          <p:cNvSpPr>
            <a:spLocks noGrp="1" noChangeArrowheads="1"/>
          </p:cNvSpPr>
          <p:nvPr>
            <p:ph type="body" idx="1"/>
          </p:nvPr>
        </p:nvSpPr>
        <p:spPr>
          <a:xfrm>
            <a:off x="457200" y="1600200"/>
            <a:ext cx="8229600" cy="3557588"/>
          </a:xfrm>
        </p:spPr>
        <p:txBody>
          <a:bodyPr/>
          <a:lstStyle/>
          <a:p>
            <a:r>
              <a:rPr lang="pt-BR"/>
              <a:t>Construção de um Modelo conceitual único dentro do MEC contemplando todas as especificidades de cada sistema</a:t>
            </a:r>
          </a:p>
          <a:p>
            <a:r>
              <a:rPr lang="pt-BR"/>
              <a:t>Construção de um repositório de dados básicos único no MEC, compartilhado aos diversos órgãos nas suas especificidades</a:t>
            </a:r>
          </a:p>
        </p:txBody>
      </p:sp>
    </p:spTree>
    <p:extLst>
      <p:ext uri="{BB962C8B-B14F-4D97-AF65-F5344CB8AC3E}">
        <p14:creationId xmlns:p14="http://schemas.microsoft.com/office/powerpoint/2010/main" val="337990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1714202"/>
          </a:xfrm>
        </p:spPr>
        <p:txBody>
          <a:bodyPr/>
          <a:lstStyle/>
          <a:p>
            <a:r>
              <a:rPr lang="pt-BR" dirty="0" smtClean="0"/>
              <a:t>1) DADOS FINANCEIROS</a:t>
            </a:r>
            <a:endParaRPr lang="pt-BR" dirty="0"/>
          </a:p>
        </p:txBody>
      </p:sp>
      <p:sp>
        <p:nvSpPr>
          <p:cNvPr id="3" name="Espaço Reservado para Conteúdo 2"/>
          <p:cNvSpPr>
            <a:spLocks noGrp="1"/>
          </p:cNvSpPr>
          <p:nvPr>
            <p:ph sz="quarter" idx="1"/>
          </p:nvPr>
        </p:nvSpPr>
        <p:spPr>
          <a:xfrm>
            <a:off x="457200" y="2276872"/>
            <a:ext cx="7467600" cy="2232248"/>
          </a:xfrm>
        </p:spPr>
        <p:txBody>
          <a:bodyPr>
            <a:normAutofit fontScale="92500" lnSpcReduction="20000"/>
          </a:bodyPr>
          <a:lstStyle/>
          <a:p>
            <a:r>
              <a:rPr lang="pt-BR" dirty="0"/>
              <a:t>UNIFICAR OS DADOS DE </a:t>
            </a:r>
            <a:r>
              <a:rPr lang="pt-BR" dirty="0" smtClean="0"/>
              <a:t>SERVIDORES;</a:t>
            </a:r>
          </a:p>
          <a:p>
            <a:endParaRPr lang="pt-BR" dirty="0" smtClean="0"/>
          </a:p>
          <a:p>
            <a:r>
              <a:rPr lang="pt-BR" dirty="0" smtClean="0"/>
              <a:t>POR NÃO HAVER CLAREZA SOBRE  A UTILIZAÇÃO DESSE DADO PELO CENSO E PELO FATO DE QUE AS IFES OPERAM COM O SIAFI, ELAS PODERIAM SER DISPENSADAS DE PRESTAR ESSA INFORMAÇÃO.</a:t>
            </a:r>
          </a:p>
          <a:p>
            <a:endParaRPr lang="pt-BR" dirty="0"/>
          </a:p>
          <a:p>
            <a:endParaRPr lang="pt-BR" dirty="0"/>
          </a:p>
        </p:txBody>
      </p:sp>
    </p:spTree>
    <p:extLst>
      <p:ext uri="{BB962C8B-B14F-4D97-AF65-F5344CB8AC3E}">
        <p14:creationId xmlns:p14="http://schemas.microsoft.com/office/powerpoint/2010/main" val="501297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2) GRAU ACADÊMICO </a:t>
            </a:r>
            <a:endParaRPr lang="pt-BR" dirty="0"/>
          </a:p>
        </p:txBody>
      </p:sp>
      <p:sp>
        <p:nvSpPr>
          <p:cNvPr id="3" name="Espaço Reservado para Conteúdo 2"/>
          <p:cNvSpPr>
            <a:spLocks noGrp="1"/>
          </p:cNvSpPr>
          <p:nvPr>
            <p:ph sz="quarter" idx="1"/>
          </p:nvPr>
        </p:nvSpPr>
        <p:spPr/>
        <p:txBody>
          <a:bodyPr/>
          <a:lstStyle/>
          <a:p>
            <a:endParaRPr lang="pt-BR" sz="1800" dirty="0" smtClean="0"/>
          </a:p>
          <a:p>
            <a:endParaRPr lang="pt-BR" sz="1800" dirty="0"/>
          </a:p>
          <a:p>
            <a:r>
              <a:rPr lang="pt-BR" sz="3000" dirty="0"/>
              <a:t>CRIAR NO CENSO UM </a:t>
            </a:r>
            <a:r>
              <a:rPr lang="pt-BR" sz="3000" dirty="0" smtClean="0"/>
              <a:t>AGLUTINADOR </a:t>
            </a:r>
            <a:r>
              <a:rPr lang="pt-BR" sz="3000" dirty="0"/>
              <a:t>PARA </a:t>
            </a:r>
            <a:r>
              <a:rPr lang="pt-BR" sz="3000" dirty="0" smtClean="0"/>
              <a:t>PERMITIR AGRUPAR OS </a:t>
            </a:r>
            <a:r>
              <a:rPr lang="pt-BR" sz="3000" dirty="0"/>
              <a:t>DADOS CADASTRAIS DO CURSO</a:t>
            </a:r>
            <a:r>
              <a:rPr lang="pt-BR" sz="3000" dirty="0" smtClean="0"/>
              <a:t>.</a:t>
            </a:r>
          </a:p>
          <a:p>
            <a:endParaRPr lang="pt-BR" sz="1800" dirty="0"/>
          </a:p>
          <a:p>
            <a:endParaRPr lang="pt-BR" sz="1800" dirty="0"/>
          </a:p>
          <a:p>
            <a:endParaRPr lang="pt-BR" sz="1800" dirty="0"/>
          </a:p>
        </p:txBody>
      </p:sp>
    </p:spTree>
    <p:extLst>
      <p:ext uri="{BB962C8B-B14F-4D97-AF65-F5344CB8AC3E}">
        <p14:creationId xmlns:p14="http://schemas.microsoft.com/office/powerpoint/2010/main" val="3815663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764704"/>
            <a:ext cx="7467600" cy="1152128"/>
          </a:xfrm>
        </p:spPr>
        <p:txBody>
          <a:bodyPr>
            <a:normAutofit fontScale="90000"/>
          </a:bodyPr>
          <a:lstStyle/>
          <a:p>
            <a:r>
              <a:rPr lang="pt-BR" dirty="0" smtClean="0"/>
              <a:t/>
            </a:r>
            <a:br>
              <a:rPr lang="pt-BR" dirty="0" smtClean="0"/>
            </a:br>
            <a:r>
              <a:rPr lang="pt-BR" dirty="0" smtClean="0"/>
              <a:t>3)</a:t>
            </a:r>
            <a:r>
              <a:rPr lang="pt-BR" dirty="0"/>
              <a:t> </a:t>
            </a:r>
            <a:r>
              <a:rPr lang="pt-BR" dirty="0" smtClean="0"/>
              <a:t>APOIO </a:t>
            </a:r>
            <a:r>
              <a:rPr lang="pt-BR" dirty="0"/>
              <a:t>SOCIAL/ATIVIDADE COMPLEMENTAR</a:t>
            </a:r>
            <a:br>
              <a:rPr lang="pt-BR" dirty="0"/>
            </a:br>
            <a:endParaRPr lang="pt-BR" dirty="0"/>
          </a:p>
        </p:txBody>
      </p:sp>
      <p:sp>
        <p:nvSpPr>
          <p:cNvPr id="3" name="Espaço Reservado para Conteúdo 2"/>
          <p:cNvSpPr>
            <a:spLocks noGrp="1"/>
          </p:cNvSpPr>
          <p:nvPr>
            <p:ph sz="quarter" idx="1"/>
          </p:nvPr>
        </p:nvSpPr>
        <p:spPr>
          <a:xfrm>
            <a:off x="395536" y="1556792"/>
            <a:ext cx="7467600" cy="5017768"/>
          </a:xfrm>
        </p:spPr>
        <p:txBody>
          <a:bodyPr/>
          <a:lstStyle/>
          <a:p>
            <a:endParaRPr lang="pt-BR" dirty="0" smtClean="0"/>
          </a:p>
          <a:p>
            <a:endParaRPr lang="pt-BR" dirty="0" smtClean="0"/>
          </a:p>
          <a:p>
            <a:r>
              <a:rPr lang="pt-BR" dirty="0" smtClean="0"/>
              <a:t>NÃO HOUVE CLAREZA QUANTO AO TIPO DE INADEQUAÇÕES QUE TERIAM OCORRIDO NO PREENCHIMENTO.</a:t>
            </a:r>
          </a:p>
          <a:p>
            <a:endParaRPr lang="pt-BR" dirty="0"/>
          </a:p>
        </p:txBody>
      </p:sp>
    </p:spTree>
    <p:extLst>
      <p:ext uri="{BB962C8B-B14F-4D97-AF65-F5344CB8AC3E}">
        <p14:creationId xmlns:p14="http://schemas.microsoft.com/office/powerpoint/2010/main" val="2587183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4) DOCENTE – GRAU DE FORMAÇÃO/ATUAÇÃO DOCENTE</a:t>
            </a:r>
            <a:endParaRPr lang="pt-BR" dirty="0"/>
          </a:p>
        </p:txBody>
      </p:sp>
      <p:sp>
        <p:nvSpPr>
          <p:cNvPr id="3" name="Espaço Reservado para Conteúdo 2"/>
          <p:cNvSpPr>
            <a:spLocks noGrp="1"/>
          </p:cNvSpPr>
          <p:nvPr>
            <p:ph sz="quarter" idx="1"/>
          </p:nvPr>
        </p:nvSpPr>
        <p:spPr/>
        <p:txBody>
          <a:bodyPr>
            <a:normAutofit fontScale="25000" lnSpcReduction="20000"/>
          </a:bodyPr>
          <a:lstStyle/>
          <a:p>
            <a:endParaRPr lang="pt-BR" sz="2000" dirty="0" smtClean="0"/>
          </a:p>
          <a:p>
            <a:r>
              <a:rPr lang="pt-BR" sz="12000" dirty="0"/>
              <a:t>NÃO HÁ POSSIBILIDADE DE CORRIGIR O PROBLEMA </a:t>
            </a:r>
            <a:r>
              <a:rPr lang="pt-BR" sz="12000" dirty="0" smtClean="0"/>
              <a:t>APRESENTADO NAS ETAPAS DE PREENCHIMENTO DO CENSO;</a:t>
            </a:r>
          </a:p>
          <a:p>
            <a:endParaRPr lang="pt-BR" sz="12000" dirty="0" smtClean="0"/>
          </a:p>
          <a:p>
            <a:r>
              <a:rPr lang="pt-BR" sz="12000" dirty="0" smtClean="0"/>
              <a:t>SUGERE-SE QUE O INEP DEFINA CRITÉRIOS PARA QUE AS DISTORÇÕES EXISTENTES POSSAM SER SANADAS POSTERIORMENTE;</a:t>
            </a:r>
          </a:p>
        </p:txBody>
      </p:sp>
    </p:spTree>
    <p:extLst>
      <p:ext uri="{BB962C8B-B14F-4D97-AF65-F5344CB8AC3E}">
        <p14:creationId xmlns:p14="http://schemas.microsoft.com/office/powerpoint/2010/main" val="3350785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5) MIGRAÇÃO DE DADOS</a:t>
            </a:r>
            <a:endParaRPr lang="pt-BR" dirty="0"/>
          </a:p>
        </p:txBody>
      </p:sp>
      <p:sp>
        <p:nvSpPr>
          <p:cNvPr id="3" name="Espaço Reservado para Conteúdo 2"/>
          <p:cNvSpPr>
            <a:spLocks noGrp="1"/>
          </p:cNvSpPr>
          <p:nvPr>
            <p:ph sz="quarter" idx="1"/>
          </p:nvPr>
        </p:nvSpPr>
        <p:spPr>
          <a:xfrm>
            <a:off x="457200" y="1412776"/>
            <a:ext cx="7467600" cy="4392488"/>
          </a:xfrm>
        </p:spPr>
        <p:txBody>
          <a:bodyPr>
            <a:normAutofit lnSpcReduction="10000"/>
          </a:bodyPr>
          <a:lstStyle/>
          <a:p>
            <a:endParaRPr lang="pt-BR" sz="1800" dirty="0" smtClean="0"/>
          </a:p>
          <a:p>
            <a:r>
              <a:rPr lang="pt-BR" sz="1800" dirty="0" smtClean="0"/>
              <a:t>MELHORIA GERAL NAS FORMAS DE TRANSFERÊNCIA DE DADOS ENTRE O INEP E AS IES</a:t>
            </a:r>
          </a:p>
          <a:p>
            <a:r>
              <a:rPr lang="pt-BR" sz="1800" dirty="0" smtClean="0"/>
              <a:t>TRANSFORMAR OS ARQUIVOS PARA XML;</a:t>
            </a:r>
          </a:p>
          <a:p>
            <a:r>
              <a:rPr lang="pt-BR" sz="1800" dirty="0" smtClean="0"/>
              <a:t>NÃO LIMITAR TAMANHO DO ARQUIVO PARA RESULTADO;</a:t>
            </a:r>
          </a:p>
          <a:p>
            <a:r>
              <a:rPr lang="pt-BR" sz="1800" dirty="0" smtClean="0"/>
              <a:t>DUAS VERSÕES DO PROGRAMA (PARA GRANDES E PEQUENAS INSTITUIÇÕES);</a:t>
            </a:r>
          </a:p>
          <a:p>
            <a:r>
              <a:rPr lang="pt-BR" sz="1800" dirty="0" smtClean="0"/>
              <a:t>TER UM  CONTROLE DE VERIFICAÇÃO DE  VERSÕES;</a:t>
            </a:r>
          </a:p>
          <a:p>
            <a:r>
              <a:rPr lang="pt-BR" sz="1800" dirty="0" smtClean="0"/>
              <a:t>MUDANÇAS NO SISTEMA: CAMPOS PREENCHIDOS COM UM MESMO VALOR;</a:t>
            </a:r>
          </a:p>
          <a:p>
            <a:r>
              <a:rPr lang="pt-BR" sz="1800" dirty="0" smtClean="0"/>
              <a:t>CONSIDERANDO A COMPLEXIDADE DAS QUESTÕES ENVOLVIDAS, SUGERIMOS A CRIAÇÃO DE UM GRUPO TÉCNICO DE ACOMPANHAMENTO DO DESENVOLVIMENTO, COM PARTICIPAÇÃO DE REPRESENTANTES DAS IES.</a:t>
            </a:r>
          </a:p>
          <a:p>
            <a:endParaRPr lang="pt-BR" sz="1800" dirty="0" smtClean="0"/>
          </a:p>
          <a:p>
            <a:endParaRPr lang="pt-BR" sz="2000" dirty="0" smtClean="0"/>
          </a:p>
          <a:p>
            <a:endParaRPr lang="pt-BR" sz="2000" dirty="0" smtClean="0"/>
          </a:p>
          <a:p>
            <a:endParaRPr lang="pt-BR" sz="2000" dirty="0" smtClean="0"/>
          </a:p>
          <a:p>
            <a:endParaRPr lang="pt-BR" sz="2000" dirty="0"/>
          </a:p>
        </p:txBody>
      </p:sp>
    </p:spTree>
    <p:extLst>
      <p:ext uri="{BB962C8B-B14F-4D97-AF65-F5344CB8AC3E}">
        <p14:creationId xmlns:p14="http://schemas.microsoft.com/office/powerpoint/2010/main" val="3432035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6) CRONOGRAMA</a:t>
            </a:r>
            <a:endParaRPr lang="pt-BR" dirty="0"/>
          </a:p>
        </p:txBody>
      </p:sp>
      <p:sp>
        <p:nvSpPr>
          <p:cNvPr id="3" name="Espaço Reservado para Conteúdo 2"/>
          <p:cNvSpPr>
            <a:spLocks noGrp="1"/>
          </p:cNvSpPr>
          <p:nvPr>
            <p:ph sz="quarter" idx="1"/>
          </p:nvPr>
        </p:nvSpPr>
        <p:spPr/>
        <p:txBody>
          <a:bodyPr>
            <a:normAutofit fontScale="92500" lnSpcReduction="10000"/>
          </a:bodyPr>
          <a:lstStyle/>
          <a:p>
            <a:endParaRPr lang="pt-BR" sz="2000" dirty="0" smtClean="0"/>
          </a:p>
          <a:p>
            <a:r>
              <a:rPr lang="pt-BR" sz="2800" dirty="0" smtClean="0"/>
              <a:t>DEVE SER CONSIDERADO QUE OCORRERÃO ALTERAÇÕES NO </a:t>
            </a:r>
            <a:r>
              <a:rPr lang="pt-BR" sz="2800" dirty="0" err="1" smtClean="0"/>
              <a:t>e-MEC</a:t>
            </a:r>
            <a:r>
              <a:rPr lang="pt-BR" sz="2800" dirty="0" smtClean="0"/>
              <a:t>, IMPLICANDO EM NECESSIDADE DE GARANTIR QUE O CADASTRO ESTEJA PRONTO PARA DEFINIR PRAZO DE COLETA;</a:t>
            </a:r>
          </a:p>
          <a:p>
            <a:endParaRPr lang="pt-BR" sz="2800" dirty="0" smtClean="0"/>
          </a:p>
          <a:p>
            <a:r>
              <a:rPr lang="pt-BR" sz="2800" dirty="0" smtClean="0"/>
              <a:t>IFES SOLICITAM PRORROGAÇÃO DA DATA DE COLETA, POR HAVER COINCIDÊNCIA COM PRAZOS DE PREENCHIMENTO DOS RELATÓRIOS DE GESTÃO DO TCU;</a:t>
            </a:r>
          </a:p>
          <a:p>
            <a:endParaRPr lang="pt-BR" sz="2000" dirty="0" smtClean="0"/>
          </a:p>
          <a:p>
            <a:endParaRPr lang="pt-BR" sz="2000" dirty="0"/>
          </a:p>
        </p:txBody>
      </p:sp>
    </p:spTree>
    <p:extLst>
      <p:ext uri="{BB962C8B-B14F-4D97-AF65-F5344CB8AC3E}">
        <p14:creationId xmlns:p14="http://schemas.microsoft.com/office/powerpoint/2010/main" val="1730838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SUGESTÕES ADICIONAIS</a:t>
            </a:r>
            <a:endParaRPr lang="pt-BR" dirty="0"/>
          </a:p>
        </p:txBody>
      </p:sp>
      <p:sp>
        <p:nvSpPr>
          <p:cNvPr id="3" name="Espaço Reservado para Conteúdo 2"/>
          <p:cNvSpPr>
            <a:spLocks noGrp="1"/>
          </p:cNvSpPr>
          <p:nvPr>
            <p:ph sz="quarter" idx="1"/>
          </p:nvPr>
        </p:nvSpPr>
        <p:spPr/>
        <p:txBody>
          <a:bodyPr>
            <a:normAutofit fontScale="85000" lnSpcReduction="20000"/>
          </a:bodyPr>
          <a:lstStyle/>
          <a:p>
            <a:pPr marL="0" indent="0">
              <a:buNone/>
            </a:pPr>
            <a:endParaRPr lang="pt-BR" dirty="0"/>
          </a:p>
          <a:p>
            <a:r>
              <a:rPr lang="pt-BR" dirty="0" smtClean="0"/>
              <a:t>IMPORTAÇÃO DO CADASTRO EMEC NÃO PODE CONTER </a:t>
            </a:r>
            <a:r>
              <a:rPr lang="pt-BR" dirty="0"/>
              <a:t>CURSOS </a:t>
            </a:r>
            <a:r>
              <a:rPr lang="pt-BR" dirty="0" smtClean="0"/>
              <a:t>EXTINTOS;</a:t>
            </a:r>
            <a:endParaRPr lang="pt-BR" dirty="0"/>
          </a:p>
          <a:p>
            <a:endParaRPr lang="pt-BR" dirty="0" smtClean="0"/>
          </a:p>
          <a:p>
            <a:r>
              <a:rPr lang="pt-BR" dirty="0" smtClean="0"/>
              <a:t>REGULARIZAÇÃO </a:t>
            </a:r>
            <a:r>
              <a:rPr lang="pt-BR" dirty="0"/>
              <a:t>DO </a:t>
            </a:r>
            <a:r>
              <a:rPr lang="pt-BR" dirty="0" smtClean="0"/>
              <a:t>CADASTRO EMEC</a:t>
            </a:r>
          </a:p>
          <a:p>
            <a:pPr lvl="1"/>
            <a:r>
              <a:rPr lang="pt-BR" dirty="0" smtClean="0"/>
              <a:t>OFICINAS DOS </a:t>
            </a:r>
            <a:r>
              <a:rPr lang="pt-BR" dirty="0" err="1" smtClean="0"/>
              <a:t>PIs</a:t>
            </a:r>
            <a:r>
              <a:rPr lang="pt-BR" dirty="0" smtClean="0"/>
              <a:t> COM </a:t>
            </a:r>
            <a:r>
              <a:rPr lang="pt-BR" dirty="0"/>
              <a:t>A EQUIPE </a:t>
            </a:r>
            <a:r>
              <a:rPr lang="pt-BR" dirty="0" smtClean="0"/>
              <a:t>CADASTRO</a:t>
            </a:r>
          </a:p>
          <a:p>
            <a:pPr lvl="1"/>
            <a:r>
              <a:rPr lang="pt-BR" dirty="0" smtClean="0"/>
              <a:t>BUSCAR COERÊNCIA ENTRE CADASTRO E </a:t>
            </a:r>
            <a:r>
              <a:rPr lang="pt-BR" dirty="0"/>
              <a:t>A REALIDADE </a:t>
            </a:r>
            <a:r>
              <a:rPr lang="pt-BR" dirty="0" smtClean="0"/>
              <a:t>INSTITUCIONAL</a:t>
            </a:r>
          </a:p>
          <a:p>
            <a:pPr lvl="1"/>
            <a:r>
              <a:rPr lang="pt-BR" dirty="0" smtClean="0"/>
              <a:t>BACKUP </a:t>
            </a:r>
            <a:r>
              <a:rPr lang="pt-BR" dirty="0"/>
              <a:t>DO CADASTRO </a:t>
            </a:r>
            <a:r>
              <a:rPr lang="pt-BR" dirty="0" err="1"/>
              <a:t>e-MEC</a:t>
            </a:r>
            <a:r>
              <a:rPr lang="pt-BR" dirty="0"/>
              <a:t> </a:t>
            </a:r>
            <a:r>
              <a:rPr lang="pt-BR" dirty="0" smtClean="0"/>
              <a:t>ANTERIOR ÀS ALTERAÇÕES FEITAS PARA O SISU.</a:t>
            </a:r>
          </a:p>
          <a:p>
            <a:endParaRPr lang="pt-BR" dirty="0"/>
          </a:p>
          <a:p>
            <a:r>
              <a:rPr lang="pt-BR" dirty="0" smtClean="0"/>
              <a:t>MIGRAÇÃO DAS </a:t>
            </a:r>
            <a:r>
              <a:rPr lang="pt-BR" dirty="0"/>
              <a:t>INFORMAÇÕES DE </a:t>
            </a:r>
            <a:r>
              <a:rPr lang="pt-BR" dirty="0" smtClean="0"/>
              <a:t>LABORATÓRIOS </a:t>
            </a:r>
            <a:r>
              <a:rPr lang="pt-BR" dirty="0"/>
              <a:t>DO CENSO 2010 </a:t>
            </a:r>
            <a:endParaRPr lang="pt-BR" dirty="0" smtClean="0"/>
          </a:p>
          <a:p>
            <a:endParaRPr lang="pt-BR" dirty="0" smtClean="0"/>
          </a:p>
          <a:p>
            <a:r>
              <a:rPr lang="pt-BR" dirty="0" smtClean="0"/>
              <a:t>INTRODUZIR </a:t>
            </a:r>
            <a:r>
              <a:rPr lang="pt-BR" dirty="0"/>
              <a:t>A OPÇÃO </a:t>
            </a:r>
            <a:r>
              <a:rPr lang="pt-BR" dirty="0" smtClean="0"/>
              <a:t>“OUTROS”, COM ESPAÇO PARA ESPECIFICAÇÃO OBRIGATÓRIA. </a:t>
            </a:r>
            <a:endParaRPr lang="pt-BR" dirty="0"/>
          </a:p>
          <a:p>
            <a:endParaRPr lang="pt-BR" dirty="0"/>
          </a:p>
        </p:txBody>
      </p:sp>
    </p:spTree>
    <p:extLst>
      <p:ext uri="{BB962C8B-B14F-4D97-AF65-F5344CB8AC3E}">
        <p14:creationId xmlns:p14="http://schemas.microsoft.com/office/powerpoint/2010/main" val="1135281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SUGESTÕES ADICIONAIS</a:t>
            </a:r>
          </a:p>
        </p:txBody>
      </p:sp>
      <p:sp>
        <p:nvSpPr>
          <p:cNvPr id="3" name="Espaço Reservado para Conteúdo 2"/>
          <p:cNvSpPr>
            <a:spLocks noGrp="1"/>
          </p:cNvSpPr>
          <p:nvPr>
            <p:ph sz="quarter" idx="1"/>
          </p:nvPr>
        </p:nvSpPr>
        <p:spPr/>
        <p:txBody>
          <a:bodyPr>
            <a:normAutofit/>
          </a:bodyPr>
          <a:lstStyle/>
          <a:p>
            <a:r>
              <a:rPr lang="pt-BR" dirty="0" smtClean="0"/>
              <a:t>Contribuição do Censo para as IES</a:t>
            </a:r>
          </a:p>
          <a:p>
            <a:pPr lvl="1"/>
            <a:r>
              <a:rPr lang="pt-BR" dirty="0" smtClean="0"/>
              <a:t>Emitir relatórios de necessidades especiais, por curso;</a:t>
            </a:r>
          </a:p>
          <a:p>
            <a:pPr lvl="1"/>
            <a:r>
              <a:rPr lang="pt-BR" dirty="0" smtClean="0"/>
              <a:t>Emitir relatórios de discentes e docentes por campus/unidade, curso e por ordem alfabética</a:t>
            </a:r>
          </a:p>
          <a:p>
            <a:r>
              <a:rPr lang="pt-BR" dirty="0" smtClean="0"/>
              <a:t>Disponibilizar relatórios completos (vagas, ingressantes, </a:t>
            </a:r>
            <a:r>
              <a:rPr lang="pt-BR" dirty="0" err="1" smtClean="0"/>
              <a:t>etc</a:t>
            </a:r>
            <a:r>
              <a:rPr lang="pt-BR" dirty="0" smtClean="0"/>
              <a:t>)</a:t>
            </a:r>
          </a:p>
          <a:p>
            <a:r>
              <a:rPr lang="pt-BR" dirty="0" smtClean="0"/>
              <a:t>Reativar a função “exportar dados”</a:t>
            </a:r>
          </a:p>
          <a:p>
            <a:r>
              <a:rPr lang="pt-BR" dirty="0" smtClean="0"/>
              <a:t>Criar um FAQ com todas as mensagens de erro e as possíveis soluções</a:t>
            </a:r>
          </a:p>
          <a:p>
            <a:pPr lvl="1"/>
            <a:r>
              <a:rPr lang="pt-BR" dirty="0"/>
              <a:t>P</a:t>
            </a:r>
            <a:r>
              <a:rPr lang="pt-BR" dirty="0" smtClean="0"/>
              <a:t>ossível por carga e não por sistema</a:t>
            </a:r>
          </a:p>
          <a:p>
            <a:r>
              <a:rPr lang="pt-BR" dirty="0" smtClean="0"/>
              <a:t>Fornecer os relatórios com totais parciais</a:t>
            </a:r>
          </a:p>
          <a:p>
            <a:endParaRPr lang="pt-BR" dirty="0" smtClean="0"/>
          </a:p>
          <a:p>
            <a:endParaRPr lang="pt-BR" dirty="0" smtClean="0"/>
          </a:p>
        </p:txBody>
      </p:sp>
    </p:spTree>
    <p:extLst>
      <p:ext uri="{BB962C8B-B14F-4D97-AF65-F5344CB8AC3E}">
        <p14:creationId xmlns:p14="http://schemas.microsoft.com/office/powerpoint/2010/main" val="22387697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Balcão Envidraçado">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Balcão Envidraçado">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TotalTime>
  <Words>857</Words>
  <Application>Microsoft Office PowerPoint</Application>
  <PresentationFormat>Apresentação na tela (4:3)</PresentationFormat>
  <Paragraphs>97</Paragraphs>
  <Slides>17</Slides>
  <Notes>0</Notes>
  <HiddenSlides>0</HiddenSlides>
  <MMClips>0</MMClips>
  <ScaleCrop>false</ScaleCrop>
  <HeadingPairs>
    <vt:vector size="4" baseType="variant">
      <vt:variant>
        <vt:lpstr>Tema</vt:lpstr>
      </vt:variant>
      <vt:variant>
        <vt:i4>1</vt:i4>
      </vt:variant>
      <vt:variant>
        <vt:lpstr>Títulos de slides</vt:lpstr>
      </vt:variant>
      <vt:variant>
        <vt:i4>17</vt:i4>
      </vt:variant>
    </vt:vector>
  </HeadingPairs>
  <TitlesOfParts>
    <vt:vector size="18" baseType="lpstr">
      <vt:lpstr>Balcão Envidraçado</vt:lpstr>
      <vt:lpstr>GRUPO 1</vt:lpstr>
      <vt:lpstr>1) DADOS FINANCEIROS</vt:lpstr>
      <vt:lpstr>2) GRAU ACADÊMICO </vt:lpstr>
      <vt:lpstr> 3) APOIO SOCIAL/ATIVIDADE COMPLEMENTAR </vt:lpstr>
      <vt:lpstr>4) DOCENTE – GRAU DE FORMAÇÃO/ATUAÇÃO DOCENTE</vt:lpstr>
      <vt:lpstr>5) MIGRAÇÃO DE DADOS</vt:lpstr>
      <vt:lpstr>6) CRONOGRAMA</vt:lpstr>
      <vt:lpstr>SUGESTÕES ADICIONAIS</vt:lpstr>
      <vt:lpstr>SUGESTÕES ADICIONAIS</vt:lpstr>
      <vt:lpstr>Sugestões para melhoria do sistema</vt:lpstr>
      <vt:lpstr>Migração de dados</vt:lpstr>
      <vt:lpstr>Migração de dados</vt:lpstr>
      <vt:lpstr>Migração de dados</vt:lpstr>
      <vt:lpstr>Migração de dados</vt:lpstr>
      <vt:lpstr>Migração de dados</vt:lpstr>
      <vt:lpstr>Comentários gerais</vt:lpstr>
      <vt:lpstr>Sugestão mais importante</vt:lpstr>
    </vt:vector>
  </TitlesOfParts>
  <Company>London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GRUPO 1</dc:title>
  <dc:creator>London</dc:creator>
  <cp:lastModifiedBy>London</cp:lastModifiedBy>
  <cp:revision>21</cp:revision>
  <dcterms:created xsi:type="dcterms:W3CDTF">2011-11-11T12:20:13Z</dcterms:created>
  <dcterms:modified xsi:type="dcterms:W3CDTF">2011-11-11T23:40:19Z</dcterms:modified>
</cp:coreProperties>
</file>