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sldIdLst>
    <p:sldId id="256" r:id="rId2"/>
    <p:sldId id="291" r:id="rId3"/>
    <p:sldId id="324" r:id="rId4"/>
    <p:sldId id="282" r:id="rId5"/>
    <p:sldId id="283" r:id="rId6"/>
    <p:sldId id="284" r:id="rId7"/>
    <p:sldId id="285" r:id="rId8"/>
    <p:sldId id="286" r:id="rId9"/>
    <p:sldId id="287" r:id="rId10"/>
    <p:sldId id="296" r:id="rId11"/>
    <p:sldId id="298" r:id="rId12"/>
    <p:sldId id="293" r:id="rId13"/>
    <p:sldId id="289" r:id="rId14"/>
    <p:sldId id="266" r:id="rId15"/>
    <p:sldId id="299" r:id="rId16"/>
    <p:sldId id="267" r:id="rId17"/>
    <p:sldId id="300" r:id="rId18"/>
    <p:sldId id="303" r:id="rId19"/>
    <p:sldId id="311" r:id="rId20"/>
    <p:sldId id="312" r:id="rId21"/>
    <p:sldId id="304" r:id="rId22"/>
    <p:sldId id="305" r:id="rId23"/>
    <p:sldId id="307" r:id="rId24"/>
    <p:sldId id="308" r:id="rId25"/>
    <p:sldId id="309" r:id="rId26"/>
    <p:sldId id="317" r:id="rId27"/>
    <p:sldId id="313" r:id="rId28"/>
    <p:sldId id="314" r:id="rId29"/>
    <p:sldId id="316" r:id="rId30"/>
    <p:sldId id="325" r:id="rId31"/>
    <p:sldId id="318" r:id="rId32"/>
    <p:sldId id="319" r:id="rId33"/>
    <p:sldId id="320" r:id="rId34"/>
    <p:sldId id="322" r:id="rId35"/>
    <p:sldId id="323" r:id="rId36"/>
    <p:sldId id="328" r:id="rId37"/>
    <p:sldId id="327" r:id="rId3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C36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333" autoAdjust="0"/>
  </p:normalViewPr>
  <p:slideViewPr>
    <p:cSldViewPr>
      <p:cViewPr varScale="1">
        <p:scale>
          <a:sx n="68" d="100"/>
          <a:sy n="68" d="100"/>
        </p:scale>
        <p:origin x="-4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2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3080E7-32EE-4E3A-AA38-BB77209C3B52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0E0F652-7A0B-44BC-936B-49433AD11F47}">
      <dgm:prSet phldrT="[Texto]"/>
      <dgm:spPr/>
      <dgm:t>
        <a:bodyPr/>
        <a:lstStyle/>
        <a:p>
          <a:r>
            <a:rPr lang="pt-BR" dirty="0" smtClean="0"/>
            <a:t>SERES</a:t>
          </a:r>
          <a:endParaRPr lang="pt-BR" dirty="0"/>
        </a:p>
      </dgm:t>
    </dgm:pt>
    <dgm:pt modelId="{F27347A6-6030-4F43-BC2B-5E82ECE5EB76}" type="parTrans" cxnId="{531A1799-6CB1-469B-8231-6AFDB910C3E1}">
      <dgm:prSet/>
      <dgm:spPr/>
      <dgm:t>
        <a:bodyPr/>
        <a:lstStyle/>
        <a:p>
          <a:endParaRPr lang="pt-BR"/>
        </a:p>
      </dgm:t>
    </dgm:pt>
    <dgm:pt modelId="{5001512F-5E8A-42D5-8609-B49B6E4DF533}" type="sibTrans" cxnId="{531A1799-6CB1-469B-8231-6AFDB910C3E1}">
      <dgm:prSet/>
      <dgm:spPr/>
      <dgm:t>
        <a:bodyPr/>
        <a:lstStyle/>
        <a:p>
          <a:endParaRPr lang="pt-BR"/>
        </a:p>
      </dgm:t>
    </dgm:pt>
    <dgm:pt modelId="{5D242879-994E-4729-B23A-D0D871864350}">
      <dgm:prSet phldrT="[Texto]"/>
      <dgm:spPr/>
      <dgm:t>
        <a:bodyPr/>
        <a:lstStyle/>
        <a:p>
          <a:r>
            <a:rPr lang="pt-BR" b="1" dirty="0" smtClean="0"/>
            <a:t>SESU</a:t>
          </a:r>
        </a:p>
        <a:p>
          <a:r>
            <a:rPr lang="pt-BR" dirty="0" smtClean="0"/>
            <a:t>Regulação/ Supervisão de cursos superiores presenciais  (graduação e </a:t>
          </a:r>
          <a:r>
            <a:rPr lang="pt-BR" dirty="0" err="1" smtClean="0"/>
            <a:t>sequenciais</a:t>
          </a:r>
          <a:r>
            <a:rPr lang="pt-BR" dirty="0" smtClean="0"/>
            <a:t>)</a:t>
          </a:r>
          <a:endParaRPr lang="pt-BR" dirty="0"/>
        </a:p>
      </dgm:t>
    </dgm:pt>
    <dgm:pt modelId="{CB6ACE7F-1F36-4E07-8BDB-0D59299BBB9D}" type="parTrans" cxnId="{3D8585AA-5DE0-4C32-AA5E-03881F340E1F}">
      <dgm:prSet/>
      <dgm:spPr/>
      <dgm:t>
        <a:bodyPr/>
        <a:lstStyle/>
        <a:p>
          <a:endParaRPr lang="pt-BR"/>
        </a:p>
      </dgm:t>
    </dgm:pt>
    <dgm:pt modelId="{C9C97DA7-1692-44DD-B518-60EF7AB7FC3F}" type="sibTrans" cxnId="{3D8585AA-5DE0-4C32-AA5E-03881F340E1F}">
      <dgm:prSet/>
      <dgm:spPr/>
      <dgm:t>
        <a:bodyPr/>
        <a:lstStyle/>
        <a:p>
          <a:endParaRPr lang="pt-BR"/>
        </a:p>
      </dgm:t>
    </dgm:pt>
    <dgm:pt modelId="{44256ED3-7E31-427B-B284-5E037F800A9D}">
      <dgm:prSet phldrT="[Texto]"/>
      <dgm:spPr/>
      <dgm:t>
        <a:bodyPr/>
        <a:lstStyle/>
        <a:p>
          <a:r>
            <a:rPr lang="pt-BR" b="1" dirty="0" smtClean="0"/>
            <a:t>SETEC</a:t>
          </a:r>
          <a:r>
            <a:rPr lang="pt-BR" dirty="0" smtClean="0"/>
            <a:t> </a:t>
          </a:r>
        </a:p>
        <a:p>
          <a:r>
            <a:rPr lang="pt-BR" dirty="0" smtClean="0"/>
            <a:t>Regulação/ Supervisão de cursos superiores de tecnologia</a:t>
          </a:r>
          <a:endParaRPr lang="pt-BR" dirty="0"/>
        </a:p>
      </dgm:t>
    </dgm:pt>
    <dgm:pt modelId="{F666F646-36DC-4AE9-9D54-5D7B12BC9BD2}" type="parTrans" cxnId="{3BB7B5C0-C74A-4C6E-ABA6-95C3A8958AA4}">
      <dgm:prSet/>
      <dgm:spPr/>
      <dgm:t>
        <a:bodyPr/>
        <a:lstStyle/>
        <a:p>
          <a:endParaRPr lang="pt-BR"/>
        </a:p>
      </dgm:t>
    </dgm:pt>
    <dgm:pt modelId="{AB8D2307-4677-45CB-A144-80017E4895E1}" type="sibTrans" cxnId="{3BB7B5C0-C74A-4C6E-ABA6-95C3A8958AA4}">
      <dgm:prSet/>
      <dgm:spPr/>
      <dgm:t>
        <a:bodyPr/>
        <a:lstStyle/>
        <a:p>
          <a:endParaRPr lang="pt-BR"/>
        </a:p>
      </dgm:t>
    </dgm:pt>
    <dgm:pt modelId="{6B7488CC-EC67-40D0-8D12-799309FEA0C6}">
      <dgm:prSet phldrT="[Texto]"/>
      <dgm:spPr/>
      <dgm:t>
        <a:bodyPr/>
        <a:lstStyle/>
        <a:p>
          <a:r>
            <a:rPr lang="pt-BR" b="1" dirty="0" smtClean="0"/>
            <a:t>SEED</a:t>
          </a:r>
          <a:r>
            <a:rPr lang="pt-BR" dirty="0" smtClean="0"/>
            <a:t> </a:t>
          </a:r>
        </a:p>
        <a:p>
          <a:r>
            <a:rPr lang="pt-BR" dirty="0" smtClean="0"/>
            <a:t>Regulação/ Supervisão de cursos superiores a distância</a:t>
          </a:r>
          <a:endParaRPr lang="pt-BR" dirty="0"/>
        </a:p>
      </dgm:t>
    </dgm:pt>
    <dgm:pt modelId="{EF719A61-5C1A-421F-800A-F12FF07E0FBA}" type="parTrans" cxnId="{3453A11E-B8A5-4087-BF68-2FB0FCB5C098}">
      <dgm:prSet/>
      <dgm:spPr/>
      <dgm:t>
        <a:bodyPr/>
        <a:lstStyle/>
        <a:p>
          <a:endParaRPr lang="pt-BR"/>
        </a:p>
      </dgm:t>
    </dgm:pt>
    <dgm:pt modelId="{7E8E6CA8-059C-4D06-9A22-31A148FD8468}" type="sibTrans" cxnId="{3453A11E-B8A5-4087-BF68-2FB0FCB5C098}">
      <dgm:prSet/>
      <dgm:spPr/>
      <dgm:t>
        <a:bodyPr/>
        <a:lstStyle/>
        <a:p>
          <a:endParaRPr lang="pt-BR"/>
        </a:p>
      </dgm:t>
    </dgm:pt>
    <dgm:pt modelId="{6004737E-57EA-4CD7-B59F-2D321DF0543C}" type="pres">
      <dgm:prSet presAssocID="{983080E7-32EE-4E3A-AA38-BB77209C3B5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87B92D5-48EF-4AC0-A6B0-826D0E404E17}" type="pres">
      <dgm:prSet presAssocID="{C0E0F652-7A0B-44BC-936B-49433AD11F47}" presName="centerShape" presStyleLbl="node0" presStyleIdx="0" presStyleCnt="1" custLinFactNeighborY="-786"/>
      <dgm:spPr/>
      <dgm:t>
        <a:bodyPr/>
        <a:lstStyle/>
        <a:p>
          <a:endParaRPr lang="pt-BR"/>
        </a:p>
      </dgm:t>
    </dgm:pt>
    <dgm:pt modelId="{BBD65291-BB52-4C4E-88DD-6AA4CF4DE400}" type="pres">
      <dgm:prSet presAssocID="{CB6ACE7F-1F36-4E07-8BDB-0D59299BBB9D}" presName="parTrans" presStyleLbl="bgSibTrans2D1" presStyleIdx="0" presStyleCnt="3"/>
      <dgm:spPr/>
      <dgm:t>
        <a:bodyPr/>
        <a:lstStyle/>
        <a:p>
          <a:endParaRPr lang="pt-BR"/>
        </a:p>
      </dgm:t>
    </dgm:pt>
    <dgm:pt modelId="{A49986A0-DF47-4076-AEB2-1879DB2A45B3}" type="pres">
      <dgm:prSet presAssocID="{5D242879-994E-4729-B23A-D0D871864350}" presName="node" presStyleLbl="node1" presStyleIdx="0" presStyleCnt="3" custScaleX="114646" custScaleY="128336" custRadScaleRad="116662" custRadScaleInc="-586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BF876D9-1BE0-43A6-8BAA-B0A7CEF70D0E}" type="pres">
      <dgm:prSet presAssocID="{F666F646-36DC-4AE9-9D54-5D7B12BC9BD2}" presName="parTrans" presStyleLbl="bgSibTrans2D1" presStyleIdx="1" presStyleCnt="3"/>
      <dgm:spPr/>
      <dgm:t>
        <a:bodyPr/>
        <a:lstStyle/>
        <a:p>
          <a:endParaRPr lang="pt-BR"/>
        </a:p>
      </dgm:t>
    </dgm:pt>
    <dgm:pt modelId="{1940ABF1-ABF0-4E83-A563-7E2A04F9EAE6}" type="pres">
      <dgm:prSet presAssocID="{44256ED3-7E31-427B-B284-5E037F800A9D}" presName="node" presStyleLbl="node1" presStyleIdx="1" presStyleCnt="3" custScaleX="113206" custScaleY="12457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37C899B-607C-43D8-BF2E-B3A4877DB2F0}" type="pres">
      <dgm:prSet presAssocID="{EF719A61-5C1A-421F-800A-F12FF07E0FBA}" presName="parTrans" presStyleLbl="bgSibTrans2D1" presStyleIdx="2" presStyleCnt="3"/>
      <dgm:spPr/>
      <dgm:t>
        <a:bodyPr/>
        <a:lstStyle/>
        <a:p>
          <a:endParaRPr lang="pt-BR"/>
        </a:p>
      </dgm:t>
    </dgm:pt>
    <dgm:pt modelId="{FA5FE7FB-80BE-467C-8A53-557D67994D0F}" type="pres">
      <dgm:prSet presAssocID="{6B7488CC-EC67-40D0-8D12-799309FEA0C6}" presName="node" presStyleLbl="node1" presStyleIdx="2" presStyleCnt="3" custScaleX="109599" custScaleY="131057" custRadScaleRad="116241" custRadScaleInc="905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31A1799-6CB1-469B-8231-6AFDB910C3E1}" srcId="{983080E7-32EE-4E3A-AA38-BB77209C3B52}" destId="{C0E0F652-7A0B-44BC-936B-49433AD11F47}" srcOrd="0" destOrd="0" parTransId="{F27347A6-6030-4F43-BC2B-5E82ECE5EB76}" sibTransId="{5001512F-5E8A-42D5-8609-B49B6E4DF533}"/>
    <dgm:cxn modelId="{1DB39752-6D67-473E-B2B4-96EE278F4FFA}" type="presOf" srcId="{983080E7-32EE-4E3A-AA38-BB77209C3B52}" destId="{6004737E-57EA-4CD7-B59F-2D321DF0543C}" srcOrd="0" destOrd="0" presId="urn:microsoft.com/office/officeart/2005/8/layout/radial4"/>
    <dgm:cxn modelId="{3D8585AA-5DE0-4C32-AA5E-03881F340E1F}" srcId="{C0E0F652-7A0B-44BC-936B-49433AD11F47}" destId="{5D242879-994E-4729-B23A-D0D871864350}" srcOrd="0" destOrd="0" parTransId="{CB6ACE7F-1F36-4E07-8BDB-0D59299BBB9D}" sibTransId="{C9C97DA7-1692-44DD-B518-60EF7AB7FC3F}"/>
    <dgm:cxn modelId="{619C8D34-6745-4CC0-AFFA-882361A08A20}" type="presOf" srcId="{5D242879-994E-4729-B23A-D0D871864350}" destId="{A49986A0-DF47-4076-AEB2-1879DB2A45B3}" srcOrd="0" destOrd="0" presId="urn:microsoft.com/office/officeart/2005/8/layout/radial4"/>
    <dgm:cxn modelId="{DC62EC33-73C4-44D2-9463-B67F0E9FD89A}" type="presOf" srcId="{EF719A61-5C1A-421F-800A-F12FF07E0FBA}" destId="{337C899B-607C-43D8-BF2E-B3A4877DB2F0}" srcOrd="0" destOrd="0" presId="urn:microsoft.com/office/officeart/2005/8/layout/radial4"/>
    <dgm:cxn modelId="{50D9B9CA-6C09-4593-B586-39ECA178FDE4}" type="presOf" srcId="{F666F646-36DC-4AE9-9D54-5D7B12BC9BD2}" destId="{3BF876D9-1BE0-43A6-8BAA-B0A7CEF70D0E}" srcOrd="0" destOrd="0" presId="urn:microsoft.com/office/officeart/2005/8/layout/radial4"/>
    <dgm:cxn modelId="{89E81CC3-4687-4D73-A08D-AE240F29B5F0}" type="presOf" srcId="{C0E0F652-7A0B-44BC-936B-49433AD11F47}" destId="{E87B92D5-48EF-4AC0-A6B0-826D0E404E17}" srcOrd="0" destOrd="0" presId="urn:microsoft.com/office/officeart/2005/8/layout/radial4"/>
    <dgm:cxn modelId="{3CC006D9-5E4C-4CC4-B993-34B941D0E168}" type="presOf" srcId="{6B7488CC-EC67-40D0-8D12-799309FEA0C6}" destId="{FA5FE7FB-80BE-467C-8A53-557D67994D0F}" srcOrd="0" destOrd="0" presId="urn:microsoft.com/office/officeart/2005/8/layout/radial4"/>
    <dgm:cxn modelId="{AEF47050-2B82-451D-A2A6-1E82B63DDA5F}" type="presOf" srcId="{CB6ACE7F-1F36-4E07-8BDB-0D59299BBB9D}" destId="{BBD65291-BB52-4C4E-88DD-6AA4CF4DE400}" srcOrd="0" destOrd="0" presId="urn:microsoft.com/office/officeart/2005/8/layout/radial4"/>
    <dgm:cxn modelId="{3453A11E-B8A5-4087-BF68-2FB0FCB5C098}" srcId="{C0E0F652-7A0B-44BC-936B-49433AD11F47}" destId="{6B7488CC-EC67-40D0-8D12-799309FEA0C6}" srcOrd="2" destOrd="0" parTransId="{EF719A61-5C1A-421F-800A-F12FF07E0FBA}" sibTransId="{7E8E6CA8-059C-4D06-9A22-31A148FD8468}"/>
    <dgm:cxn modelId="{3BB7B5C0-C74A-4C6E-ABA6-95C3A8958AA4}" srcId="{C0E0F652-7A0B-44BC-936B-49433AD11F47}" destId="{44256ED3-7E31-427B-B284-5E037F800A9D}" srcOrd="1" destOrd="0" parTransId="{F666F646-36DC-4AE9-9D54-5D7B12BC9BD2}" sibTransId="{AB8D2307-4677-45CB-A144-80017E4895E1}"/>
    <dgm:cxn modelId="{048E4230-B905-49B8-8497-78BAAA3AF1BE}" type="presOf" srcId="{44256ED3-7E31-427B-B284-5E037F800A9D}" destId="{1940ABF1-ABF0-4E83-A563-7E2A04F9EAE6}" srcOrd="0" destOrd="0" presId="urn:microsoft.com/office/officeart/2005/8/layout/radial4"/>
    <dgm:cxn modelId="{4796B129-1E1D-4410-8793-0D4E74B1344C}" type="presParOf" srcId="{6004737E-57EA-4CD7-B59F-2D321DF0543C}" destId="{E87B92D5-48EF-4AC0-A6B0-826D0E404E17}" srcOrd="0" destOrd="0" presId="urn:microsoft.com/office/officeart/2005/8/layout/radial4"/>
    <dgm:cxn modelId="{231825F7-9834-4B1F-9433-EF0F923DEFDC}" type="presParOf" srcId="{6004737E-57EA-4CD7-B59F-2D321DF0543C}" destId="{BBD65291-BB52-4C4E-88DD-6AA4CF4DE400}" srcOrd="1" destOrd="0" presId="urn:microsoft.com/office/officeart/2005/8/layout/radial4"/>
    <dgm:cxn modelId="{F63B3BC3-D25A-4155-A343-8D92B7EDDCA2}" type="presParOf" srcId="{6004737E-57EA-4CD7-B59F-2D321DF0543C}" destId="{A49986A0-DF47-4076-AEB2-1879DB2A45B3}" srcOrd="2" destOrd="0" presId="urn:microsoft.com/office/officeart/2005/8/layout/radial4"/>
    <dgm:cxn modelId="{C1BC95D3-159B-46A2-9AC1-49DA551BDFFB}" type="presParOf" srcId="{6004737E-57EA-4CD7-B59F-2D321DF0543C}" destId="{3BF876D9-1BE0-43A6-8BAA-B0A7CEF70D0E}" srcOrd="3" destOrd="0" presId="urn:microsoft.com/office/officeart/2005/8/layout/radial4"/>
    <dgm:cxn modelId="{080118F2-9277-443B-A85C-950C87C9A5E2}" type="presParOf" srcId="{6004737E-57EA-4CD7-B59F-2D321DF0543C}" destId="{1940ABF1-ABF0-4E83-A563-7E2A04F9EAE6}" srcOrd="4" destOrd="0" presId="urn:microsoft.com/office/officeart/2005/8/layout/radial4"/>
    <dgm:cxn modelId="{C33CF51A-F2B6-45C3-85EF-9679C25089AB}" type="presParOf" srcId="{6004737E-57EA-4CD7-B59F-2D321DF0543C}" destId="{337C899B-607C-43D8-BF2E-B3A4877DB2F0}" srcOrd="5" destOrd="0" presId="urn:microsoft.com/office/officeart/2005/8/layout/radial4"/>
    <dgm:cxn modelId="{EFF01D68-2301-4E7D-B3A2-E9A4A8DF6791}" type="presParOf" srcId="{6004737E-57EA-4CD7-B59F-2D321DF0543C}" destId="{FA5FE7FB-80BE-467C-8A53-557D67994D0F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7B92D5-48EF-4AC0-A6B0-826D0E404E17}">
      <dsp:nvSpPr>
        <dsp:cNvPr id="0" name=""/>
        <dsp:cNvSpPr/>
      </dsp:nvSpPr>
      <dsp:spPr>
        <a:xfrm>
          <a:off x="3152217" y="2403706"/>
          <a:ext cx="1972451" cy="19724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000" kern="1200" dirty="0" smtClean="0"/>
            <a:t>SERES</a:t>
          </a:r>
          <a:endParaRPr lang="pt-BR" sz="4000" kern="1200" dirty="0"/>
        </a:p>
      </dsp:txBody>
      <dsp:txXfrm>
        <a:off x="3152217" y="2403706"/>
        <a:ext cx="1972451" cy="1972451"/>
      </dsp:txXfrm>
    </dsp:sp>
    <dsp:sp modelId="{BBD65291-BB52-4C4E-88DD-6AA4CF4DE400}">
      <dsp:nvSpPr>
        <dsp:cNvPr id="0" name=""/>
        <dsp:cNvSpPr/>
      </dsp:nvSpPr>
      <dsp:spPr>
        <a:xfrm rot="12649186">
          <a:off x="1428746" y="2059634"/>
          <a:ext cx="1901972" cy="5621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986A0-DF47-4076-AEB2-1879DB2A45B3}">
      <dsp:nvSpPr>
        <dsp:cNvPr id="0" name=""/>
        <dsp:cNvSpPr/>
      </dsp:nvSpPr>
      <dsp:spPr>
        <a:xfrm>
          <a:off x="488906" y="891562"/>
          <a:ext cx="2148270" cy="1923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dirty="0" smtClean="0"/>
            <a:t>SESU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Regulação/ Supervisão de cursos superiores presenciais  (graduação e </a:t>
          </a:r>
          <a:r>
            <a:rPr lang="pt-BR" sz="1700" kern="1200" dirty="0" err="1" smtClean="0"/>
            <a:t>sequenciais</a:t>
          </a:r>
          <a:r>
            <a:rPr lang="pt-BR" sz="1700" kern="1200" dirty="0" smtClean="0"/>
            <a:t>)</a:t>
          </a:r>
          <a:endParaRPr lang="pt-BR" sz="1700" kern="1200" dirty="0"/>
        </a:p>
      </dsp:txBody>
      <dsp:txXfrm>
        <a:off x="488906" y="891562"/>
        <a:ext cx="2148270" cy="1923838"/>
      </dsp:txXfrm>
    </dsp:sp>
    <dsp:sp modelId="{3BF876D9-1BE0-43A6-8BAA-B0A7CEF70D0E}">
      <dsp:nvSpPr>
        <dsp:cNvPr id="0" name=""/>
        <dsp:cNvSpPr/>
      </dsp:nvSpPr>
      <dsp:spPr>
        <a:xfrm rot="16200000">
          <a:off x="3400535" y="1298830"/>
          <a:ext cx="1475815" cy="5621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40ABF1-ABF0-4E83-A563-7E2A04F9EAE6}">
      <dsp:nvSpPr>
        <dsp:cNvPr id="0" name=""/>
        <dsp:cNvSpPr/>
      </dsp:nvSpPr>
      <dsp:spPr>
        <a:xfrm>
          <a:off x="3077799" y="-91739"/>
          <a:ext cx="2121287" cy="18674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dirty="0" smtClean="0"/>
            <a:t>SETEC</a:t>
          </a:r>
          <a:r>
            <a:rPr lang="pt-BR" sz="1700" kern="1200" dirty="0" smtClean="0"/>
            <a:t>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Regulação/ Supervisão de cursos superiores de tecnologia</a:t>
          </a:r>
          <a:endParaRPr lang="pt-BR" sz="1700" kern="1200" dirty="0"/>
        </a:p>
      </dsp:txBody>
      <dsp:txXfrm>
        <a:off x="3077799" y="-91739"/>
        <a:ext cx="2121287" cy="1867473"/>
      </dsp:txXfrm>
    </dsp:sp>
    <dsp:sp modelId="{337C899B-607C-43D8-BF2E-B3A4877DB2F0}">
      <dsp:nvSpPr>
        <dsp:cNvPr id="0" name=""/>
        <dsp:cNvSpPr/>
      </dsp:nvSpPr>
      <dsp:spPr>
        <a:xfrm rot="19866723">
          <a:off x="4980639" y="2121993"/>
          <a:ext cx="1892790" cy="5621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5FE7FB-80BE-467C-8A53-557D67994D0F}">
      <dsp:nvSpPr>
        <dsp:cNvPr id="0" name=""/>
        <dsp:cNvSpPr/>
      </dsp:nvSpPr>
      <dsp:spPr>
        <a:xfrm>
          <a:off x="5728817" y="963551"/>
          <a:ext cx="2053698" cy="1964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dirty="0" smtClean="0"/>
            <a:t>SEED</a:t>
          </a:r>
          <a:r>
            <a:rPr lang="pt-BR" sz="1700" kern="1200" dirty="0" smtClean="0"/>
            <a:t>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/>
            <a:t>Regulação/ Supervisão de cursos superiores a distância</a:t>
          </a:r>
          <a:endParaRPr lang="pt-BR" sz="1700" kern="1200" dirty="0"/>
        </a:p>
      </dsp:txBody>
      <dsp:txXfrm>
        <a:off x="5728817" y="963551"/>
        <a:ext cx="2053698" cy="1964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tângulo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etângulo de cantos arredondados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etângulo de cantos arredondados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tângulo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ângulo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tângulo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tângulo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7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ACEF6-A6E1-4860-BE2C-1999F1EB2AC1}" type="datetimeFigureOut">
              <a:rPr lang="pt-BR"/>
              <a:pPr>
                <a:defRPr/>
              </a:pPr>
              <a:t>10/11/2011</a:t>
            </a:fld>
            <a:endParaRPr lang="pt-BR"/>
          </a:p>
        </p:txBody>
      </p:sp>
      <p:sp>
        <p:nvSpPr>
          <p:cNvPr id="18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93EF776-D774-4420-91D1-3F161F7FEBD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0AE4C-7C8D-4E61-BFAC-03A7071DA36B}" type="datetimeFigureOut">
              <a:rPr lang="pt-BR"/>
              <a:pPr>
                <a:defRPr/>
              </a:pPr>
              <a:t>10/11/2011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86AB2-699A-40B9-8EC1-9BA85D9C50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A1143-5610-4E49-8CAB-C68D0B67A25C}" type="datetimeFigureOut">
              <a:rPr lang="pt-BR"/>
              <a:pPr>
                <a:defRPr/>
              </a:pPr>
              <a:t>10/11/2011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9796B-C0ED-43AB-A68C-B065C017AC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17A5B-6F57-4DA4-9C9D-322E210DBBD0}" type="datetimeFigureOut">
              <a:rPr lang="pt-BR"/>
              <a:pPr>
                <a:defRPr/>
              </a:pPr>
              <a:t>10/11/2011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4937C-583E-4BE7-95B6-9D9CECFE27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FC90B-8DB5-482C-81F0-F2A7A01CD6DC}" type="datetimeFigureOut">
              <a:rPr lang="pt-BR"/>
              <a:pPr>
                <a:defRPr/>
              </a:pPr>
              <a:t>10/11/2011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8354E-C917-4839-93E6-40FF8758E2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83DDE-B543-4B72-9DFE-95EEE0D111FE}" type="datetimeFigureOut">
              <a:rPr lang="pt-BR"/>
              <a:pPr>
                <a:defRPr/>
              </a:pPr>
              <a:t>10/11/2011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2E74F-8976-4595-B33F-898C9B1890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5A415-5BF2-4899-991B-EAE7345EE8BB}" type="datetimeFigureOut">
              <a:rPr lang="pt-BR"/>
              <a:pPr>
                <a:defRPr/>
              </a:pPr>
              <a:t>10/11/2011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2B549-9E46-4154-AFE4-0AC2D1ED4D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5CB45-B43D-40CD-A33D-75BD42C57FB6}" type="datetimeFigureOut">
              <a:rPr lang="pt-BR"/>
              <a:pPr>
                <a:defRPr/>
              </a:pPr>
              <a:t>10/11/2011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34FD0-7224-44BB-BBDB-AD708C7FF5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D4845-7349-4E21-AB41-A7E9812C329A}" type="datetimeFigureOut">
              <a:rPr lang="pt-BR"/>
              <a:pPr>
                <a:defRPr/>
              </a:pPr>
              <a:t>10/11/2011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FC731-787C-42E9-B21D-DCDBB0D9C63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tângulo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tângulo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183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7184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8280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871A925D-E7F9-46E5-8C5C-405A7769FE8D}" type="datetimeFigureOut">
              <a:rPr lang="pt-BR"/>
              <a:pPr>
                <a:defRPr/>
              </a:pPr>
              <a:t>10/11/2011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5457ACC-DB3E-4D03-892B-BF36C2A09CE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7188" name="Picture 7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596188" y="6237288"/>
            <a:ext cx="14414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55" r:id="rId1"/>
    <p:sldLayoutId id="2147484247" r:id="rId2"/>
    <p:sldLayoutId id="2147484248" r:id="rId3"/>
    <p:sldLayoutId id="2147484249" r:id="rId4"/>
    <p:sldLayoutId id="2147484250" r:id="rId5"/>
    <p:sldLayoutId id="2147484251" r:id="rId6"/>
    <p:sldLayoutId id="2147484252" r:id="rId7"/>
    <p:sldLayoutId id="2147484253" r:id="rId8"/>
    <p:sldLayoutId id="2147484254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326064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lnSpc>
          <a:spcPct val="120000"/>
        </a:lnSpc>
        <a:spcBef>
          <a:spcPct val="50000"/>
        </a:spcBef>
        <a:spcAft>
          <a:spcPct val="0"/>
        </a:spcAft>
        <a:buClr>
          <a:srgbClr val="326064"/>
        </a:buClr>
        <a:buFont typeface="Georgia" pitchFamily="18" charset="0"/>
        <a:buChar char="▫"/>
        <a:defRPr sz="2000" kern="1200">
          <a:solidFill>
            <a:srgbClr val="326064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6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Gr_fico_do_Microsoft_Office_Excel1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Gr_fico_do_Microsoft_Office_Excel2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Secretaria de Regulação e Supervisão do Ensino Superior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9219" name="Subtítulo 2"/>
          <p:cNvSpPr>
            <a:spLocks noGrp="1"/>
          </p:cNvSpPr>
          <p:nvPr>
            <p:ph type="subTitle" idx="1"/>
          </p:nvPr>
        </p:nvSpPr>
        <p:spPr>
          <a:xfrm>
            <a:off x="528638" y="6165850"/>
            <a:ext cx="1595437" cy="503238"/>
          </a:xfrm>
        </p:spPr>
        <p:txBody>
          <a:bodyPr tIns="45720"/>
          <a:lstStyle/>
          <a:p>
            <a:pPr marL="63500" eaLnBrk="1" hangingPunct="1">
              <a:lnSpc>
                <a:spcPct val="80000"/>
              </a:lnSpc>
              <a:spcBef>
                <a:spcPts val="300"/>
              </a:spcBef>
            </a:pPr>
            <a:r>
              <a:rPr lang="pt-BR" sz="1600" b="1" smtClean="0"/>
              <a:t>Ministério da Educação</a:t>
            </a:r>
          </a:p>
        </p:txBody>
      </p:sp>
      <p:pic>
        <p:nvPicPr>
          <p:cNvPr id="9220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5791200"/>
            <a:ext cx="2376487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600" smtClean="0"/>
              <a:t>Regulação e supervisão: conceitos gerais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pt-BR" sz="2000" smtClean="0"/>
              <a:t>Regulação – atividade que compreende elaboração de normas, controle, coleta de informações, avaliação relativas à oferta de educação superior pelas instituições de ensino.</a:t>
            </a:r>
          </a:p>
          <a:p>
            <a:pPr eaLnBrk="1" hangingPunct="1">
              <a:lnSpc>
                <a:spcPct val="100000"/>
              </a:lnSpc>
            </a:pPr>
            <a:r>
              <a:rPr lang="pt-BR" sz="2000" smtClean="0"/>
              <a:t>Supervisão – atividade estatal de verificação do cumprimento da legislação pelas instituições de ensino, e tem por meta a garantia de padrão de qualidade da educação.</a:t>
            </a:r>
          </a:p>
          <a:p>
            <a:pPr eaLnBrk="1" hangingPunct="1">
              <a:lnSpc>
                <a:spcPct val="100000"/>
              </a:lnSpc>
            </a:pPr>
            <a:r>
              <a:rPr lang="pt-BR" sz="2000" smtClean="0"/>
              <a:t>Tanto a regulação quanto a supervisão têm como base os resultados das avaliações de instituições, de cursos e de desempenho dos estudantes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2000" smtClean="0"/>
              <a:t>Lógica de funcionamento: grau de autonomia das IES são definidos de acordo com os indicadores de qualidade da IES e de seus cursos.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Regulação e Supervisão: momentos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pt-BR" sz="1600" smtClean="0"/>
              <a:t>A Regulação é feita ao nível das Instituições de Ensino Superior e dos cursos por elas ofertados.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500" smtClean="0"/>
              <a:t>IES: atos de entrada no sistema (credenciamento) e atos de continuidade no sistema (recredenciamento).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500" smtClean="0"/>
              <a:t>Cursos: entrada (autorização e reconhecimento) e continuidade (renovação de reconhecimento)</a:t>
            </a:r>
          </a:p>
          <a:p>
            <a:pPr eaLnBrk="1" hangingPunct="1">
              <a:lnSpc>
                <a:spcPct val="100000"/>
              </a:lnSpc>
            </a:pPr>
            <a:r>
              <a:rPr lang="pt-BR" sz="1600" smtClean="0"/>
              <a:t>Regulação e supervisão são atividades interligadas e mantém relação de complementaridade.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500" smtClean="0"/>
              <a:t>A regulação gera informações para a supervisão. O ponto de partida da supervisão é inspecionar se as disposições previstas na regulação estão sendo devidamente seguidas;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500" smtClean="0"/>
              <a:t>A supervisão gera informações para a regulação, para posterior análise de pedidos de recredenciamento, reconhecimento de curso e autorização de cursos.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sz="3600" smtClean="0"/>
              <a:t>Regulação e Supervisão: base legal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pt-BR" sz="1700" smtClean="0"/>
              <a:t>Constituição Federal/1988;</a:t>
            </a:r>
          </a:p>
          <a:p>
            <a:pPr eaLnBrk="1" hangingPunct="1">
              <a:lnSpc>
                <a:spcPct val="100000"/>
              </a:lnSpc>
            </a:pPr>
            <a:r>
              <a:rPr lang="pt-BR" sz="1700" smtClean="0"/>
              <a:t>Lei nº 9.394, de 20/12/96 – LDB;</a:t>
            </a:r>
          </a:p>
          <a:p>
            <a:pPr eaLnBrk="1" hangingPunct="1">
              <a:lnSpc>
                <a:spcPct val="100000"/>
              </a:lnSpc>
            </a:pPr>
            <a:r>
              <a:rPr lang="pt-BR" sz="1700" smtClean="0"/>
              <a:t>Lei nº 10.861, de 14/04/2004 – SINAES;</a:t>
            </a:r>
          </a:p>
          <a:p>
            <a:pPr eaLnBrk="1" hangingPunct="1">
              <a:lnSpc>
                <a:spcPct val="100000"/>
              </a:lnSpc>
            </a:pPr>
            <a:r>
              <a:rPr lang="pt-BR" sz="1700" smtClean="0"/>
              <a:t>Decreto nº 5.662, de 19/12/2005 – Regulamenta a Educação a distância;</a:t>
            </a:r>
          </a:p>
          <a:p>
            <a:pPr eaLnBrk="1" hangingPunct="1">
              <a:lnSpc>
                <a:spcPct val="100000"/>
              </a:lnSpc>
            </a:pPr>
            <a:r>
              <a:rPr lang="pt-BR" sz="1700" smtClean="0"/>
              <a:t>Decreto nº 5.773, de 09/05/2006 e alterações –  Regulação, supervisão e avaliação da educação superior;</a:t>
            </a:r>
          </a:p>
          <a:p>
            <a:pPr eaLnBrk="1" hangingPunct="1">
              <a:lnSpc>
                <a:spcPct val="100000"/>
              </a:lnSpc>
            </a:pPr>
            <a:r>
              <a:rPr lang="pt-BR" sz="1700" smtClean="0"/>
              <a:t>Decreto nº 7.480/2011 – dispõe sobre a estrutura regimental do Ministério da Educação (institui a SERES);</a:t>
            </a:r>
          </a:p>
          <a:p>
            <a:pPr eaLnBrk="1" hangingPunct="1">
              <a:lnSpc>
                <a:spcPct val="100000"/>
              </a:lnSpc>
            </a:pPr>
            <a:r>
              <a:rPr lang="pt-BR" sz="1700" smtClean="0"/>
              <a:t>Portaria Normativa MEC nº 40, de 12/12/2007 – normatiza regulação, supervisão e avaliação da educação superior.</a:t>
            </a:r>
            <a:r>
              <a:rPr lang="pt-BR" sz="1600" smtClean="0"/>
              <a:t>Regulação, supervisão e avaliação, republicada em dezembro de 2010 e alterada pela Portaria 23/2010</a:t>
            </a:r>
            <a:endParaRPr lang="pt-BR" sz="17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179388" y="476250"/>
            <a:ext cx="8856662" cy="1066800"/>
          </a:xfrm>
        </p:spPr>
        <p:txBody>
          <a:bodyPr/>
          <a:lstStyle/>
          <a:p>
            <a:pPr algn="ctr" eaLnBrk="1" hangingPunct="1"/>
            <a:r>
              <a:rPr lang="pt-BR" sz="3200" dirty="0" smtClean="0"/>
              <a:t>Órgãos </a:t>
            </a:r>
            <a:r>
              <a:rPr lang="pt-BR" sz="3200" dirty="0" smtClean="0"/>
              <a:t>envolvidos </a:t>
            </a:r>
            <a:r>
              <a:rPr lang="pt-BR" sz="3200" dirty="0" smtClean="0"/>
              <a:t>n</a:t>
            </a:r>
            <a:r>
              <a:rPr lang="pt-BR" sz="3200" dirty="0" smtClean="0"/>
              <a:t>a </a:t>
            </a:r>
            <a:r>
              <a:rPr lang="pt-BR" sz="3200" dirty="0" smtClean="0"/>
              <a:t>Regulação/ Supervisão da Educação Superior </a:t>
            </a:r>
            <a:r>
              <a:rPr lang="pt-BR" sz="2400" dirty="0" smtClean="0"/>
              <a:t>(Sistema Federal)</a:t>
            </a: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3059113" y="1773238"/>
            <a:ext cx="2665412" cy="8620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>
                <a:solidFill>
                  <a:schemeClr val="bg1"/>
                </a:solidFill>
              </a:rPr>
              <a:t>Ministro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3563938" y="4076700"/>
            <a:ext cx="1584325" cy="11525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>
                <a:solidFill>
                  <a:schemeClr val="bg1"/>
                </a:solidFill>
              </a:rPr>
              <a:t>SERES</a:t>
            </a: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227763" y="4076700"/>
            <a:ext cx="1584325" cy="11525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>
                <a:solidFill>
                  <a:schemeClr val="bg1"/>
                </a:solidFill>
              </a:rPr>
              <a:t>INEP</a:t>
            </a: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6011863" y="2708275"/>
            <a:ext cx="1295400" cy="7191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>
                <a:solidFill>
                  <a:schemeClr val="bg1"/>
                </a:solidFill>
              </a:rPr>
              <a:t>CNE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1908175" y="3068638"/>
            <a:ext cx="1295400" cy="7191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>
                <a:solidFill>
                  <a:schemeClr val="bg1"/>
                </a:solidFill>
              </a:rPr>
              <a:t>CONAES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4356100" y="2636838"/>
            <a:ext cx="0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3203575" y="3429000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5148263" y="4581525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cxnSp>
        <p:nvCxnSpPr>
          <p:cNvPr id="17419" name="AutoShape 11"/>
          <p:cNvCxnSpPr>
            <a:cxnSpLocks noChangeShapeType="1"/>
            <a:endCxn id="17414" idx="1"/>
          </p:cNvCxnSpPr>
          <p:nvPr/>
        </p:nvCxnSpPr>
        <p:spPr bwMode="auto">
          <a:xfrm flipV="1">
            <a:off x="4356100" y="3068638"/>
            <a:ext cx="1655763" cy="217487"/>
          </a:xfrm>
          <a:prstGeom prst="bentConnector3">
            <a:avLst>
              <a:gd name="adj1" fmla="val 4995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6372225" y="5876925"/>
            <a:ext cx="1295400" cy="7191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>
                <a:solidFill>
                  <a:schemeClr val="bg1"/>
                </a:solidFill>
              </a:rPr>
              <a:t>CTAA</a:t>
            </a:r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7019925" y="52292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pic>
        <p:nvPicPr>
          <p:cNvPr id="1742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39063" y="6237288"/>
            <a:ext cx="14414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 idx="4294967295"/>
          </p:nvPr>
        </p:nvSpPr>
        <p:spPr>
          <a:xfrm>
            <a:off x="457200" y="692150"/>
            <a:ext cx="8229600" cy="1066800"/>
          </a:xfrm>
        </p:spPr>
        <p:txBody>
          <a:bodyPr/>
          <a:lstStyle/>
          <a:p>
            <a:pPr algn="ctr" eaLnBrk="1" hangingPunct="1"/>
            <a:r>
              <a:rPr lang="pt-BR" smtClean="0"/>
              <a:t>MEC: novo desenho institucional</a:t>
            </a:r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idx="4294967295"/>
          </p:nvPr>
        </p:nvGraphicFramePr>
        <p:xfrm>
          <a:off x="401638" y="2163699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436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23163" y="6237288"/>
            <a:ext cx="14414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Criação da SERES: Motivação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pt-BR" sz="1800" smtClean="0"/>
              <a:t>Propiciar maior racionalidade aos processos de regulação e supervisão: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700" smtClean="0"/>
              <a:t>Uniformização de fluxos e procedimentos regulatórios;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700" smtClean="0"/>
              <a:t>Uniformização Apuração de Indicadores de qualidade</a:t>
            </a:r>
          </a:p>
          <a:p>
            <a:pPr lvl="2" eaLnBrk="1" hangingPunct="1">
              <a:lnSpc>
                <a:spcPct val="100000"/>
              </a:lnSpc>
            </a:pPr>
            <a:r>
              <a:rPr lang="pt-BR" sz="1600" smtClean="0"/>
              <a:t>Infraestrutura;</a:t>
            </a:r>
          </a:p>
          <a:p>
            <a:pPr lvl="2" eaLnBrk="1" hangingPunct="1">
              <a:lnSpc>
                <a:spcPct val="100000"/>
              </a:lnSpc>
            </a:pPr>
            <a:r>
              <a:rPr lang="pt-BR" sz="1600" smtClean="0"/>
              <a:t>Corpo docente;</a:t>
            </a:r>
          </a:p>
          <a:p>
            <a:pPr lvl="2" eaLnBrk="1" hangingPunct="1">
              <a:lnSpc>
                <a:spcPct val="100000"/>
              </a:lnSpc>
            </a:pPr>
            <a:r>
              <a:rPr lang="pt-BR" sz="1600" smtClean="0"/>
              <a:t>Projeto pedagógico;</a:t>
            </a:r>
          </a:p>
          <a:p>
            <a:pPr eaLnBrk="1" hangingPunct="1">
              <a:lnSpc>
                <a:spcPct val="100000"/>
              </a:lnSpc>
            </a:pPr>
            <a:r>
              <a:rPr lang="pt-BR" sz="1800" smtClean="0"/>
              <a:t>Permitir olhar menos fragmentado sobre as Instituições de Ensino Superior</a:t>
            </a:r>
          </a:p>
          <a:p>
            <a:pPr eaLnBrk="1" hangingPunct="1">
              <a:lnSpc>
                <a:spcPct val="100000"/>
              </a:lnSpc>
            </a:pPr>
            <a:r>
              <a:rPr lang="pt-BR" sz="1800" smtClean="0"/>
              <a:t>Sustentabilidade econômica.</a:t>
            </a:r>
          </a:p>
          <a:p>
            <a:pPr eaLnBrk="1" hangingPunct="1">
              <a:lnSpc>
                <a:spcPct val="100000"/>
              </a:lnSpc>
            </a:pPr>
            <a:r>
              <a:rPr lang="pt-BR" sz="1800" smtClean="0"/>
              <a:t>Aprimoramento de instrumentos de gestão: e-MEC e Cadastro da Educação Superior.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 idx="4294967295"/>
          </p:nvPr>
        </p:nvSpPr>
        <p:spPr>
          <a:xfrm>
            <a:off x="468313" y="549275"/>
            <a:ext cx="8229600" cy="844550"/>
          </a:xfrm>
        </p:spPr>
        <p:txBody>
          <a:bodyPr/>
          <a:lstStyle/>
          <a:p>
            <a:pPr algn="ctr" eaLnBrk="1" hangingPunct="1"/>
            <a:r>
              <a:rPr lang="pt-BR" smtClean="0"/>
              <a:t>Estrutura da SERES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2700338" y="1557338"/>
            <a:ext cx="3816350" cy="792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Secretaria de Regulação e Supervisão da Educação Superior</a:t>
            </a: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1619250" y="2565400"/>
            <a:ext cx="1944688" cy="576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</a:rPr>
              <a:t>Chefia Gabinete  Assessoria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5435600" y="2636838"/>
            <a:ext cx="2449513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CG de Planejamento e Gestão</a:t>
            </a: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179388" y="3573463"/>
            <a:ext cx="2447925" cy="792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Diretoria de Política Regulatória</a:t>
            </a: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3348038" y="3573463"/>
            <a:ext cx="2447925" cy="792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Diretoria de Regulação da Educação Superior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6516688" y="3573463"/>
            <a:ext cx="2447925" cy="792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Diretoria de Supervisão da Educação Superior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611188" y="4652963"/>
            <a:ext cx="1584325" cy="936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dirty="0"/>
              <a:t>CG de </a:t>
            </a:r>
            <a:r>
              <a:rPr lang="pt-BR" sz="1400" dirty="0"/>
              <a:t>Legislação e Normas de Regulação da ES</a:t>
            </a: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611188" y="5778500"/>
            <a:ext cx="1584325" cy="8905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400" dirty="0"/>
              <a:t>CG de Cadastro de Instituições e Cursos da ES</a:t>
            </a: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2700338" y="4652963"/>
            <a:ext cx="1584325" cy="936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dirty="0"/>
              <a:t>CG de </a:t>
            </a:r>
            <a:r>
              <a:rPr lang="pt-BR" sz="1400" dirty="0"/>
              <a:t>Regulação de Instituições de ES</a:t>
            </a:r>
          </a:p>
        </p:txBody>
      </p:sp>
      <p:sp>
        <p:nvSpPr>
          <p:cNvPr id="19" name="Retângulo de cantos arredondados 18"/>
          <p:cNvSpPr/>
          <p:nvPr/>
        </p:nvSpPr>
        <p:spPr>
          <a:xfrm>
            <a:off x="2700338" y="5805488"/>
            <a:ext cx="1584325" cy="936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dirty="0"/>
              <a:t>CG de </a:t>
            </a:r>
            <a:r>
              <a:rPr lang="pt-BR" sz="1400" dirty="0"/>
              <a:t>Regulação da Educação a Distância</a:t>
            </a: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4859338" y="4652963"/>
            <a:ext cx="1584325" cy="936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dirty="0"/>
              <a:t>CG de </a:t>
            </a:r>
            <a:r>
              <a:rPr lang="pt-BR" sz="1400" dirty="0"/>
              <a:t>Regulação de Cursos de ES</a:t>
            </a: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4859338" y="5805488"/>
            <a:ext cx="1584325" cy="936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dirty="0"/>
              <a:t>CG de </a:t>
            </a:r>
            <a:r>
              <a:rPr lang="pt-BR" sz="1400" dirty="0"/>
              <a:t>Fluxos e Procedimentos Regulatórios</a:t>
            </a:r>
          </a:p>
        </p:txBody>
      </p:sp>
      <p:sp>
        <p:nvSpPr>
          <p:cNvPr id="22" name="Retângulo de cantos arredondados 21"/>
          <p:cNvSpPr/>
          <p:nvPr/>
        </p:nvSpPr>
        <p:spPr>
          <a:xfrm>
            <a:off x="7019925" y="4652963"/>
            <a:ext cx="1584325" cy="936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dirty="0"/>
              <a:t>CG de </a:t>
            </a:r>
            <a:r>
              <a:rPr lang="pt-BR" sz="1400" dirty="0"/>
              <a:t>Supervisão da ES</a:t>
            </a:r>
          </a:p>
        </p:txBody>
      </p:sp>
      <p:sp>
        <p:nvSpPr>
          <p:cNvPr id="23" name="Retângulo de cantos arredondados 22"/>
          <p:cNvSpPr/>
          <p:nvPr/>
        </p:nvSpPr>
        <p:spPr>
          <a:xfrm>
            <a:off x="7019925" y="5805488"/>
            <a:ext cx="1584325" cy="936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600" dirty="0"/>
              <a:t>CG de </a:t>
            </a:r>
            <a:r>
              <a:rPr lang="pt-BR" sz="1400" dirty="0"/>
              <a:t>Supervisão da Educação a Distância</a:t>
            </a:r>
          </a:p>
        </p:txBody>
      </p:sp>
      <p:cxnSp>
        <p:nvCxnSpPr>
          <p:cNvPr id="29" name="Conector reto 28"/>
          <p:cNvCxnSpPr/>
          <p:nvPr/>
        </p:nvCxnSpPr>
        <p:spPr>
          <a:xfrm>
            <a:off x="1331913" y="3357563"/>
            <a:ext cx="6335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/>
          <p:nvPr/>
        </p:nvCxnSpPr>
        <p:spPr>
          <a:xfrm>
            <a:off x="4572000" y="23495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14" idx="2"/>
          </p:cNvCxnSpPr>
          <p:nvPr/>
        </p:nvCxnSpPr>
        <p:spPr>
          <a:xfrm>
            <a:off x="4572000" y="4365625"/>
            <a:ext cx="0" cy="1943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>
            <a:stCxn id="18" idx="3"/>
            <a:endCxn id="20" idx="1"/>
          </p:cNvCxnSpPr>
          <p:nvPr/>
        </p:nvCxnSpPr>
        <p:spPr>
          <a:xfrm>
            <a:off x="4284663" y="5121275"/>
            <a:ext cx="57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>
            <a:off x="4284663" y="6308725"/>
            <a:ext cx="57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/>
          <p:nvPr/>
        </p:nvCxnSpPr>
        <p:spPr>
          <a:xfrm>
            <a:off x="1331913" y="3357563"/>
            <a:ext cx="0" cy="21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to 48"/>
          <p:cNvCxnSpPr/>
          <p:nvPr/>
        </p:nvCxnSpPr>
        <p:spPr>
          <a:xfrm>
            <a:off x="7667625" y="3357563"/>
            <a:ext cx="0" cy="21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to 51"/>
          <p:cNvCxnSpPr>
            <a:stCxn id="11" idx="3"/>
          </p:cNvCxnSpPr>
          <p:nvPr/>
        </p:nvCxnSpPr>
        <p:spPr>
          <a:xfrm>
            <a:off x="3563938" y="2852738"/>
            <a:ext cx="10080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to 52"/>
          <p:cNvCxnSpPr/>
          <p:nvPr/>
        </p:nvCxnSpPr>
        <p:spPr>
          <a:xfrm>
            <a:off x="4572000" y="2924175"/>
            <a:ext cx="86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to 55"/>
          <p:cNvCxnSpPr/>
          <p:nvPr/>
        </p:nvCxnSpPr>
        <p:spPr>
          <a:xfrm>
            <a:off x="323850" y="4365625"/>
            <a:ext cx="0" cy="1655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to 56"/>
          <p:cNvCxnSpPr/>
          <p:nvPr/>
        </p:nvCxnSpPr>
        <p:spPr>
          <a:xfrm>
            <a:off x="8820150" y="4365625"/>
            <a:ext cx="0" cy="1655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to 80"/>
          <p:cNvCxnSpPr/>
          <p:nvPr/>
        </p:nvCxnSpPr>
        <p:spPr>
          <a:xfrm>
            <a:off x="323850" y="5229225"/>
            <a:ext cx="2873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to 83"/>
          <p:cNvCxnSpPr/>
          <p:nvPr/>
        </p:nvCxnSpPr>
        <p:spPr>
          <a:xfrm>
            <a:off x="323850" y="6021388"/>
            <a:ext cx="2873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to 89"/>
          <p:cNvCxnSpPr/>
          <p:nvPr/>
        </p:nvCxnSpPr>
        <p:spPr>
          <a:xfrm>
            <a:off x="8604250" y="5157788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to 90"/>
          <p:cNvCxnSpPr/>
          <p:nvPr/>
        </p:nvCxnSpPr>
        <p:spPr>
          <a:xfrm>
            <a:off x="8604250" y="6021388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600" smtClean="0"/>
              <a:t>Competências da SERES (art. 28 do Decreto 7.480/2011)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pt-BR" sz="1400" smtClean="0"/>
              <a:t>autorizar, reconhecer e renovar o reconhecimento de cursos de graduação e seqüenciais, presenciais e a distância;</a:t>
            </a:r>
          </a:p>
          <a:p>
            <a:pPr eaLnBrk="1" hangingPunct="1">
              <a:lnSpc>
                <a:spcPct val="100000"/>
              </a:lnSpc>
            </a:pPr>
            <a:r>
              <a:rPr lang="pt-BR" sz="1400" smtClean="0"/>
              <a:t>exarar pareceres nos processos de credenciamento e recredenciamento de IES;</a:t>
            </a:r>
          </a:p>
          <a:p>
            <a:pPr eaLnBrk="1" hangingPunct="1">
              <a:lnSpc>
                <a:spcPct val="100000"/>
              </a:lnSpc>
            </a:pPr>
            <a:r>
              <a:rPr lang="pt-BR" sz="1400" smtClean="0"/>
              <a:t>supervisionar IES e cursos superiores, aplicando as penalidades e instrumentos previstos na legislação;</a:t>
            </a:r>
          </a:p>
          <a:p>
            <a:pPr eaLnBrk="1" hangingPunct="1">
              <a:lnSpc>
                <a:spcPct val="100000"/>
              </a:lnSpc>
            </a:pPr>
            <a:r>
              <a:rPr lang="pt-BR" sz="1400" smtClean="0"/>
              <a:t>estabelecer diretrizes e instrumentos para as ações de regulação e supervisão da educação superior;</a:t>
            </a:r>
          </a:p>
          <a:p>
            <a:pPr eaLnBrk="1" hangingPunct="1">
              <a:lnSpc>
                <a:spcPct val="100000"/>
              </a:lnSpc>
            </a:pPr>
            <a:r>
              <a:rPr lang="pt-BR" sz="1400" b="1" smtClean="0"/>
              <a:t>desenvolver, implementar e gerir sistema público de informações cadastrais e de acompanhamento de processos relacionados à regulação e supervisão de instituições e cursos de educação superior;</a:t>
            </a:r>
          </a:p>
          <a:p>
            <a:pPr eaLnBrk="1" hangingPunct="1">
              <a:lnSpc>
                <a:spcPct val="100000"/>
              </a:lnSpc>
            </a:pPr>
            <a:r>
              <a:rPr lang="pt-BR" sz="1400" smtClean="0"/>
              <a:t>propor, manter e subsidiar as ações de concepção e atualização dos Referenciais e Diretrizes Curriculares, bem como do Cadastro e Catálogo dos cursos superiores de tecnologia;</a:t>
            </a:r>
          </a:p>
          <a:p>
            <a:pPr eaLnBrk="1" hangingPunct="1">
              <a:lnSpc>
                <a:spcPct val="100000"/>
              </a:lnSpc>
            </a:pPr>
            <a:r>
              <a:rPr lang="pt-BR" sz="1400" smtClean="0"/>
              <a:t>articular-se com instituições nacionais, estrangeiras e internacionais, mediante ações de cooperação no campo da regulação e supervisão.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Atuação da SERES: Regulação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z="2400" smtClean="0"/>
              <a:t>Credenciamento e recredenciamento: análise técnica dos processos, sugestão de decisão, encaminhamento para manifestação pelo Conselho Nacional de Educação e subsidiar a decisão do Ministro da Educação.</a:t>
            </a:r>
          </a:p>
          <a:p>
            <a:pPr eaLnBrk="1" hangingPunct="1"/>
            <a:r>
              <a:rPr lang="pt-BR" sz="2400" smtClean="0"/>
              <a:t>Autorização, reconhecimento e renovação de reconhecimento: análise técnica e decisão fundamentada sobre os processos de autorização, reconhecimento e renovação de reconhecimento de cursos de educação superior.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600" smtClean="0"/>
              <a:t>Processos em trâmite (09/11/2011)</a:t>
            </a:r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>
            <p:ph idx="1"/>
          </p:nvPr>
        </p:nvGraphicFramePr>
        <p:xfrm>
          <a:off x="903288" y="1989138"/>
          <a:ext cx="7335837" cy="4318000"/>
        </p:xfrm>
        <a:graphic>
          <a:graphicData uri="http://schemas.openxmlformats.org/presentationml/2006/ole">
            <p:oleObj spid="_x0000_s5122" name="Planilha" r:id="rId3" imgW="5140405" imgH="3025217" progId="Excel.Sheet.8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sz="4100" smtClean="0"/>
              <a:t>Estrutura da apresentação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z="2400" dirty="0" smtClean="0"/>
              <a:t>Cenários do Ensino Superior no Brasil</a:t>
            </a:r>
          </a:p>
          <a:p>
            <a:pPr eaLnBrk="1" hangingPunct="1"/>
            <a:r>
              <a:rPr lang="pt-BR" sz="2400" dirty="0" smtClean="0"/>
              <a:t>Regulação e Supervisão do Ensino Superior</a:t>
            </a:r>
          </a:p>
          <a:p>
            <a:pPr eaLnBrk="1" hangingPunct="1"/>
            <a:r>
              <a:rPr lang="pt-BR" sz="2400" dirty="0" smtClean="0"/>
              <a:t>A Secretaria de Regulação do Ensino </a:t>
            </a:r>
            <a:r>
              <a:rPr lang="pt-BR" sz="2400" dirty="0" smtClean="0"/>
              <a:t>Superior</a:t>
            </a:r>
            <a:endParaRPr lang="pt-BR" sz="2400" dirty="0" smtClean="0"/>
          </a:p>
          <a:p>
            <a:pPr eaLnBrk="1" hangingPunct="1"/>
            <a:r>
              <a:rPr lang="pt-BR" sz="2400" dirty="0" smtClean="0"/>
              <a:t>O Cadastro de Instituições e Cursos de Ensino Superior</a:t>
            </a:r>
          </a:p>
          <a:p>
            <a:pPr eaLnBrk="1" hangingPunct="1"/>
            <a:r>
              <a:rPr lang="pt-BR" sz="2400" dirty="0" smtClean="0"/>
              <a:t>O Cadastro e o Censo da Educação </a:t>
            </a:r>
            <a:r>
              <a:rPr lang="pt-BR" sz="2400" dirty="0" smtClean="0"/>
              <a:t>Superior</a:t>
            </a:r>
          </a:p>
          <a:p>
            <a:pPr eaLnBrk="1" hangingPunct="1"/>
            <a:r>
              <a:rPr lang="pt-BR" sz="2400" dirty="0" smtClean="0"/>
              <a:t>Estratégias delineadas</a:t>
            </a:r>
            <a:endParaRPr lang="pt-BR" sz="24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600" smtClean="0"/>
              <a:t>Processos finalizados em 2011 (09/11/2011)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ph idx="1"/>
          </p:nvPr>
        </p:nvGraphicFramePr>
        <p:xfrm>
          <a:off x="2462213" y="2806700"/>
          <a:ext cx="4217987" cy="2278063"/>
        </p:xfrm>
        <a:graphic>
          <a:graphicData uri="http://schemas.openxmlformats.org/presentationml/2006/ole">
            <p:oleObj spid="_x0000_s6146" name="Planilha" r:id="rId3" imgW="4218286" imgH="2278468" progId="Excel.Sheet.8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Atuação da Seres: Supervisão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pt-BR" sz="2000" smtClean="0"/>
              <a:t>Adoção de Medidas cautelares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2000" smtClean="0"/>
              <a:t>Suspensão de prerrogativa de autonomia;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2000" smtClean="0"/>
              <a:t>Suspensão de novos ingressos;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2000" smtClean="0"/>
              <a:t>Redução de vagas.</a:t>
            </a:r>
          </a:p>
          <a:p>
            <a:pPr eaLnBrk="1" hangingPunct="1">
              <a:lnSpc>
                <a:spcPct val="100000"/>
              </a:lnSpc>
            </a:pPr>
            <a:r>
              <a:rPr lang="pt-BR" sz="2000" smtClean="0"/>
              <a:t>Celebração de TSDs (Termos de Saneamento de Deficiências) e verificação do cumprimento dos Termos</a:t>
            </a:r>
          </a:p>
          <a:p>
            <a:pPr eaLnBrk="1" hangingPunct="1">
              <a:lnSpc>
                <a:spcPct val="100000"/>
              </a:lnSpc>
            </a:pPr>
            <a:r>
              <a:rPr lang="pt-BR" sz="2000" smtClean="0"/>
              <a:t>Abertura de processo administrativo (no caso de constatação de irregularidades)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2000" smtClean="0"/>
              <a:t>Intervenção na IES;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2000" smtClean="0"/>
              <a:t>Descredenciamento da IES.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600" smtClean="0"/>
              <a:t>Atuação da Seres: Políticas Regulatórias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Sistema de tramitação de processos - E-Mec</a:t>
            </a:r>
          </a:p>
          <a:p>
            <a:pPr lvl="1" eaLnBrk="1" hangingPunct="1"/>
            <a:r>
              <a:rPr lang="pt-BR" smtClean="0"/>
              <a:t>Atendimento aos usuários do sistema</a:t>
            </a:r>
          </a:p>
          <a:p>
            <a:pPr lvl="1" eaLnBrk="1" hangingPunct="1"/>
            <a:r>
              <a:rPr lang="pt-BR" smtClean="0"/>
              <a:t>Implementação de melhorias</a:t>
            </a:r>
          </a:p>
          <a:p>
            <a:pPr lvl="1" eaLnBrk="1" hangingPunct="1"/>
            <a:r>
              <a:rPr lang="pt-BR" smtClean="0"/>
              <a:t>Desenho de novos fluxos e procedimentos visando maior agilidade e qualidade nas decisões</a:t>
            </a:r>
          </a:p>
          <a:p>
            <a:pPr lvl="1" eaLnBrk="1" hangingPunct="1"/>
            <a:r>
              <a:rPr lang="pt-BR" smtClean="0"/>
              <a:t>Assegurar maior transparência na tramitação e decisões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600" smtClean="0"/>
              <a:t>Atuação da Seres: Políticas Regulatórias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pt-BR" smtClean="0"/>
              <a:t>Cadastro de Cursos e Instituições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mtClean="0"/>
              <a:t>Base corporativa do Ministério da Educação sobre Instituições e Cursos de Ensino Superior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mtClean="0"/>
              <a:t>Base para as demais políticas públicas de educação superior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mtClean="0"/>
              <a:t>Disponibilizar à sociedade um instrumento de acompanhamento das Instituições de Ensino Superior no Brasil e suas condições de oferta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600" smtClean="0"/>
              <a:t>Atuação da Seres: Políticas Regulatórias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Legislação e Normas</a:t>
            </a:r>
          </a:p>
          <a:p>
            <a:pPr lvl="1" eaLnBrk="1" hangingPunct="1"/>
            <a:r>
              <a:rPr lang="pt-BR" smtClean="0"/>
              <a:t>Revisão e aprimoramento do marco regulatório da regulação e supervisão do ensino superior</a:t>
            </a:r>
          </a:p>
          <a:p>
            <a:pPr lvl="1" eaLnBrk="1" hangingPunct="1"/>
            <a:r>
              <a:rPr lang="pt-BR" smtClean="0"/>
              <a:t>Redesenho de fluxos e procedimentos visando assegurar maior agilidade, qualidade e impacto na indução da qualidade do ensino superior do país.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Cadastro: histórico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pt-BR" sz="2000" smtClean="0"/>
              <a:t>Instituído na republicação da Portaria nº 40, em dezembro de 2010. 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2000" smtClean="0"/>
              <a:t>Art. 61-A Fica instituído o Cadastro e-MEC, cadastro eletrônico de consulta pública pela internet, base de dados oficial e única de informações relativas às instituições e cursos de educação superior, mantido pelo MEC.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2000" smtClean="0"/>
              <a:t>§ 5º As informações do Cadastro e-MEC constituirão a base de dados de referência a ser utilizada pelos órgãos do MEC e autarquias vinculadas sobre instituições e cursos de educação superior, com precedência sobre quaisquer outras bases, evitando-se duplicação de coleta quando não expressamente justificada.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Cadastro: histórico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pt-BR" sz="1800" smtClean="0"/>
              <a:t>Principal novidade em relação às bases de dados anteriores: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700" smtClean="0"/>
              <a:t>Base única, utilizada por todas as demais políticas públicas do Ministério da Educação</a:t>
            </a:r>
          </a:p>
          <a:p>
            <a:pPr lvl="2" eaLnBrk="1" hangingPunct="1">
              <a:lnSpc>
                <a:spcPct val="100000"/>
              </a:lnSpc>
            </a:pPr>
            <a:r>
              <a:rPr lang="pt-BR" sz="1600" smtClean="0"/>
              <a:t>Deve refletir realidade regulatórias – base de consulta sobre a regularidade de cursos e IES.</a:t>
            </a:r>
          </a:p>
          <a:p>
            <a:pPr lvl="2" eaLnBrk="1" hangingPunct="1">
              <a:lnSpc>
                <a:spcPct val="100000"/>
              </a:lnSpc>
            </a:pPr>
            <a:r>
              <a:rPr lang="pt-BR" sz="1600" smtClean="0"/>
              <a:t>Censo da Educação Superior</a:t>
            </a:r>
          </a:p>
          <a:p>
            <a:pPr lvl="2" eaLnBrk="1" hangingPunct="1">
              <a:lnSpc>
                <a:spcPct val="100000"/>
              </a:lnSpc>
            </a:pPr>
            <a:r>
              <a:rPr lang="pt-BR" sz="1600" smtClean="0"/>
              <a:t>FIES</a:t>
            </a:r>
          </a:p>
          <a:p>
            <a:pPr lvl="2" eaLnBrk="1" hangingPunct="1">
              <a:lnSpc>
                <a:spcPct val="100000"/>
              </a:lnSpc>
            </a:pPr>
            <a:r>
              <a:rPr lang="pt-BR" sz="1600" smtClean="0"/>
              <a:t>ProUni</a:t>
            </a:r>
          </a:p>
          <a:p>
            <a:pPr lvl="2" eaLnBrk="1" hangingPunct="1">
              <a:lnSpc>
                <a:spcPct val="100000"/>
              </a:lnSpc>
            </a:pPr>
            <a:r>
              <a:rPr lang="pt-BR" sz="1600" smtClean="0"/>
              <a:t>ENADE</a:t>
            </a:r>
          </a:p>
          <a:p>
            <a:pPr lvl="2" eaLnBrk="1" hangingPunct="1">
              <a:lnSpc>
                <a:spcPct val="100000"/>
              </a:lnSpc>
            </a:pPr>
            <a:r>
              <a:rPr lang="pt-BR" sz="1600" smtClean="0"/>
              <a:t>UAB</a:t>
            </a:r>
          </a:p>
          <a:p>
            <a:pPr lvl="2" eaLnBrk="1" hangingPunct="1">
              <a:lnSpc>
                <a:spcPct val="100000"/>
              </a:lnSpc>
            </a:pPr>
            <a:r>
              <a:rPr lang="pt-BR" sz="1600" smtClean="0"/>
              <a:t>Certificação Beneficente de Assistência Social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Cadastro: histórico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Base inicial: importação do SiedSup (set/2009)</a:t>
            </a:r>
          </a:p>
          <a:p>
            <a:pPr eaLnBrk="1" hangingPunct="1"/>
            <a:r>
              <a:rPr lang="pt-BR" smtClean="0"/>
              <a:t>Principais problemas encontrados</a:t>
            </a:r>
          </a:p>
          <a:p>
            <a:pPr lvl="1" eaLnBrk="1" hangingPunct="1"/>
            <a:r>
              <a:rPr lang="pt-BR" smtClean="0"/>
              <a:t>Duplicação de códigos na importação devido, principalmente, às habilitações existentes no SiedSup e desmembramento de cursos em Bacharelado/Licenciatura.</a:t>
            </a:r>
          </a:p>
          <a:p>
            <a:pPr lvl="1" eaLnBrk="1" hangingPunct="1"/>
            <a:r>
              <a:rPr lang="pt-BR" smtClean="0"/>
              <a:t>Problemas na própria base do SiedSup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Cadastro: histórico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Recadastramento, a partir das informações prestadas pelas IES e de outros bancos de dados do MEC.</a:t>
            </a:r>
          </a:p>
          <a:p>
            <a:pPr eaLnBrk="1" hangingPunct="1"/>
            <a:r>
              <a:rPr lang="pt-BR" smtClean="0"/>
              <a:t>Principais problemas encontrados</a:t>
            </a:r>
          </a:p>
          <a:p>
            <a:pPr lvl="1" eaLnBrk="1" hangingPunct="1"/>
            <a:r>
              <a:rPr lang="pt-BR" smtClean="0"/>
              <a:t>Impactos em demais sistemas</a:t>
            </a:r>
          </a:p>
          <a:p>
            <a:pPr lvl="1" eaLnBrk="1" hangingPunct="1"/>
            <a:r>
              <a:rPr lang="pt-BR" smtClean="0"/>
              <a:t>Conseqüências de alterações quase imediatas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Cadastro: histórico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pt-BR" smtClean="0"/>
              <a:t>Fechamento das alterações cadastrais – maio de 2011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mtClean="0"/>
              <a:t>Impactos nos demais sistemas do Ministério da Educação que utilizam o cadastro;</a:t>
            </a:r>
          </a:p>
          <a:p>
            <a:pPr lvl="2" eaLnBrk="1" hangingPunct="1">
              <a:lnSpc>
                <a:spcPct val="110000"/>
              </a:lnSpc>
            </a:pPr>
            <a:r>
              <a:rPr lang="pt-BR" smtClean="0"/>
              <a:t>Ex: integralização e carga horária no FIES estão inscritas no contrato dos alunos.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mtClean="0"/>
              <a:t>Redesenhar fluxos de alteração cadastral e integração com demais sistemas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Objetivos </a:t>
            </a:r>
            <a:r>
              <a:rPr lang="pt-BR" dirty="0" smtClean="0"/>
              <a:t>da apresentação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Apresentar a </a:t>
            </a:r>
            <a:r>
              <a:rPr lang="pt-BR" dirty="0" smtClean="0"/>
              <a:t>estrutura da Secretaria </a:t>
            </a:r>
            <a:r>
              <a:rPr lang="pt-BR" dirty="0" smtClean="0"/>
              <a:t>de Regulação do Ensino </a:t>
            </a:r>
            <a:r>
              <a:rPr lang="pt-BR" dirty="0" smtClean="0"/>
              <a:t>Superior</a:t>
            </a:r>
            <a:endParaRPr lang="pt-BR" dirty="0" smtClean="0"/>
          </a:p>
          <a:p>
            <a:pPr eaLnBrk="1" hangingPunct="1"/>
            <a:r>
              <a:rPr lang="pt-BR" dirty="0" smtClean="0"/>
              <a:t>Comunicar às IES às ações que estão sendo tomadas</a:t>
            </a:r>
          </a:p>
          <a:p>
            <a:pPr eaLnBrk="1" hangingPunct="1"/>
            <a:r>
              <a:rPr lang="pt-BR" dirty="0" smtClean="0"/>
              <a:t>Discutir com os </a:t>
            </a:r>
            <a:r>
              <a:rPr lang="pt-BR" dirty="0" err="1" smtClean="0"/>
              <a:t>PIs</a:t>
            </a:r>
            <a:r>
              <a:rPr lang="pt-BR" dirty="0" smtClean="0"/>
              <a:t> as estratégias para o Cadastro de Instituições e Cursos e o </a:t>
            </a:r>
            <a:r>
              <a:rPr lang="pt-BR" dirty="0" err="1" smtClean="0"/>
              <a:t>E-Mec</a:t>
            </a:r>
            <a:endParaRPr lang="pt-BR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Cadastro: avanços recentes</a:t>
            </a:r>
          </a:p>
        </p:txBody>
      </p:sp>
      <p:sp>
        <p:nvSpPr>
          <p:cNvPr id="3277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z="2400" dirty="0" smtClean="0"/>
              <a:t>Recadastramento: 70% das IES </a:t>
            </a:r>
            <a:r>
              <a:rPr lang="pt-BR" sz="2400" dirty="0" smtClean="0"/>
              <a:t>responderam</a:t>
            </a:r>
            <a:endParaRPr lang="pt-BR" sz="2400" dirty="0" smtClean="0"/>
          </a:p>
          <a:p>
            <a:pPr eaLnBrk="1" hangingPunct="1"/>
            <a:r>
              <a:rPr lang="pt-BR" sz="2400" dirty="0" smtClean="0"/>
              <a:t>Alterações cadastrais para os processos do SISU, </a:t>
            </a:r>
            <a:r>
              <a:rPr lang="pt-BR" sz="2400" dirty="0" err="1" smtClean="0"/>
              <a:t>ProUni</a:t>
            </a:r>
            <a:r>
              <a:rPr lang="pt-BR" sz="2400" dirty="0" smtClean="0"/>
              <a:t> e Censo</a:t>
            </a:r>
            <a:r>
              <a:rPr lang="pt-BR" sz="2400" dirty="0" smtClean="0"/>
              <a:t>.</a:t>
            </a:r>
          </a:p>
          <a:p>
            <a:pPr eaLnBrk="1" hangingPunct="1"/>
            <a:r>
              <a:rPr lang="pt-BR" sz="2400" dirty="0" smtClean="0"/>
              <a:t>Cadastros </a:t>
            </a:r>
            <a:r>
              <a:rPr lang="pt-BR" sz="2400" dirty="0" smtClean="0"/>
              <a:t>exigem um trabalho de aprimoramento constante, vide </a:t>
            </a:r>
            <a:r>
              <a:rPr lang="pt-BR" sz="2400" dirty="0" err="1" smtClean="0"/>
              <a:t>CadÚnico</a:t>
            </a:r>
            <a:r>
              <a:rPr lang="pt-BR" sz="2400" dirty="0" smtClean="0"/>
              <a:t>, das políticas sociais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600" smtClean="0"/>
              <a:t>Cadastro e Censo da Educação Superior</a:t>
            </a:r>
          </a:p>
        </p:txBody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pt-BR" sz="2000" smtClean="0"/>
              <a:t>O Censo de 2010 foi o primeiro realizado com base no Cadastro</a:t>
            </a:r>
          </a:p>
          <a:p>
            <a:pPr eaLnBrk="1" hangingPunct="1">
              <a:lnSpc>
                <a:spcPct val="110000"/>
              </a:lnSpc>
            </a:pPr>
            <a:r>
              <a:rPr lang="pt-BR" sz="2000" smtClean="0"/>
              <a:t>Principais problemas encontrados: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000" smtClean="0"/>
              <a:t>Tipos de local de oferta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000" smtClean="0"/>
              <a:t>Data de início de funcionamento de curso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000" smtClean="0"/>
              <a:t>Duplicação de cursos e IES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000" smtClean="0"/>
              <a:t>Categoria administrativa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000" smtClean="0"/>
              <a:t>Área básica de ingresso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000" smtClean="0"/>
              <a:t>Bacharelados interdisciplinares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Estratégias para o Censo 2011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Saneamento do cadastro a partir das informações coletadas no Censo de 2010</a:t>
            </a:r>
          </a:p>
          <a:p>
            <a:pPr lvl="1" eaLnBrk="1" hangingPunct="1"/>
            <a:r>
              <a:rPr lang="pt-BR" smtClean="0"/>
              <a:t>Cursos representados por outros cursos foram informados</a:t>
            </a:r>
          </a:p>
          <a:p>
            <a:pPr lvl="1" eaLnBrk="1" hangingPunct="1"/>
            <a:r>
              <a:rPr lang="pt-BR" smtClean="0"/>
              <a:t>Cursos sem alunos informados</a:t>
            </a:r>
          </a:p>
          <a:p>
            <a:pPr eaLnBrk="1" hangingPunct="1"/>
            <a:r>
              <a:rPr lang="pt-BR" smtClean="0"/>
              <a:t>Validação prévia pela IES das informações do cadastro que serão utilizadas pelo Censo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600" smtClean="0"/>
              <a:t>Algumas estratégias delineadas: cadastro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pt-BR" sz="1600" smtClean="0"/>
              <a:t>Recodificação de IES e cursos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500" smtClean="0"/>
              <a:t>Eliminação de duplicidades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500" smtClean="0"/>
              <a:t>Código com mais informações – código de barras.</a:t>
            </a:r>
          </a:p>
          <a:p>
            <a:pPr eaLnBrk="1" hangingPunct="1">
              <a:lnSpc>
                <a:spcPct val="100000"/>
              </a:lnSpc>
            </a:pPr>
            <a:r>
              <a:rPr lang="pt-BR" sz="1600" smtClean="0"/>
              <a:t>Fluxos de atualização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500" smtClean="0"/>
              <a:t>Definição de regras claras para cada um dos campos: informações que são objeto de atos regulatórios, informações que têm impacto nos programas do MEC, informações de responsabilidade exclusiva das IES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500" smtClean="0"/>
              <a:t>Definição de calendários de atualização, de modo a distribuir as demandas no tempo</a:t>
            </a:r>
            <a:endParaRPr lang="pt-BR" sz="1600" smtClean="0"/>
          </a:p>
          <a:p>
            <a:pPr eaLnBrk="1" hangingPunct="1">
              <a:lnSpc>
                <a:spcPct val="100000"/>
              </a:lnSpc>
            </a:pPr>
            <a:r>
              <a:rPr lang="pt-BR" sz="1700" smtClean="0"/>
              <a:t>Geo-referenciamento de locais de oferta</a:t>
            </a:r>
          </a:p>
          <a:p>
            <a:pPr eaLnBrk="1" hangingPunct="1">
              <a:lnSpc>
                <a:spcPct val="100000"/>
              </a:lnSpc>
            </a:pPr>
            <a:r>
              <a:rPr lang="pt-BR" sz="1600" smtClean="0"/>
              <a:t>Transparência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500" smtClean="0"/>
              <a:t>Publicizar o histórico de cada IES, seus atos regulatórios, avaliações, supervisões e demais ações por parte do Ministério da Educação</a:t>
            </a:r>
          </a:p>
          <a:p>
            <a:pPr lvl="1" eaLnBrk="1" hangingPunct="1">
              <a:lnSpc>
                <a:spcPct val="100000"/>
              </a:lnSpc>
            </a:pPr>
            <a:r>
              <a:rPr lang="pt-BR" sz="1500" smtClean="0"/>
              <a:t>Integrar informações coletadas nos demais programas: Censo, ProUni, Sisu, FIES, Cebas, etc.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600" smtClean="0"/>
              <a:t>Algumas estratégias delineadas: E-Mec</a:t>
            </a:r>
          </a:p>
        </p:txBody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pt-BR" sz="2400" dirty="0" smtClean="0"/>
              <a:t>Redesenho do </a:t>
            </a:r>
            <a:r>
              <a:rPr lang="pt-BR" sz="2400" dirty="0" err="1" smtClean="0"/>
              <a:t>E-Mec</a:t>
            </a:r>
            <a:endParaRPr lang="pt-BR" sz="2400" dirty="0" smtClean="0"/>
          </a:p>
          <a:p>
            <a:pPr lvl="1" eaLnBrk="1" hangingPunct="1">
              <a:lnSpc>
                <a:spcPct val="110000"/>
              </a:lnSpc>
            </a:pPr>
            <a:r>
              <a:rPr lang="pt-BR" sz="2000" dirty="0" smtClean="0"/>
              <a:t>Melhoria de navegabilidade do sistema para os usuários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000" dirty="0" smtClean="0"/>
              <a:t>Implementação de regras que assegurem maior segurança às informações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000" dirty="0" smtClean="0"/>
              <a:t>Sistema Corporativo da Regulação: melhor gestão de processos de modo a possibilitar maior agilidade no atendimento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000" dirty="0" smtClean="0"/>
              <a:t>Implementação de novas funcionalidades e aditamentos para assegurar maior segurança e confiabilidade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000" dirty="0" smtClean="0"/>
              <a:t>Assegurar maior transparência aos regulados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600" dirty="0" smtClean="0"/>
              <a:t>Algumas estratégias delineadas: relacionamento com as IES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z="2300" dirty="0" smtClean="0"/>
              <a:t>Estreitar os laços com os </a:t>
            </a:r>
            <a:r>
              <a:rPr lang="pt-BR" sz="2300" dirty="0" err="1" smtClean="0"/>
              <a:t>PI’s</a:t>
            </a:r>
            <a:endParaRPr lang="pt-BR" sz="2300" dirty="0" smtClean="0"/>
          </a:p>
          <a:p>
            <a:pPr lvl="1" eaLnBrk="1" hangingPunct="1"/>
            <a:r>
              <a:rPr lang="pt-BR" sz="2300" dirty="0" smtClean="0"/>
              <a:t>Comunicação </a:t>
            </a:r>
            <a:r>
              <a:rPr lang="pt-BR" sz="2300" dirty="0" err="1" smtClean="0"/>
              <a:t>frequente</a:t>
            </a:r>
            <a:r>
              <a:rPr lang="pt-BR" sz="2300" dirty="0" smtClean="0"/>
              <a:t> para melhoria dos processos e sistemas</a:t>
            </a:r>
          </a:p>
          <a:p>
            <a:pPr eaLnBrk="1" hangingPunct="1"/>
            <a:r>
              <a:rPr lang="pt-BR" sz="2300" dirty="0" smtClean="0"/>
              <a:t>Desenvolvimento de sistema de atendimento exclusivo para as IES, com maior segurança, controle das demandas e informações sobre o sistema e suas atualizações</a:t>
            </a:r>
          </a:p>
          <a:p>
            <a:pPr eaLnBrk="1" hangingPunct="1"/>
            <a:r>
              <a:rPr lang="pt-BR" sz="2300" dirty="0" smtClean="0"/>
              <a:t>Encontros e seminários periódicos entre a SERES e IES para aprofundar </a:t>
            </a:r>
            <a:r>
              <a:rPr lang="pt-BR" sz="2300" dirty="0" smtClean="0"/>
              <a:t>discussões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Conclusões</a:t>
            </a:r>
            <a:r>
              <a:rPr lang="pt-BR" baseline="0" dirty="0" smtClean="0"/>
              <a:t>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O criação</a:t>
            </a:r>
            <a:r>
              <a:rPr lang="pt-BR" sz="2400" baseline="0" dirty="0" smtClean="0"/>
              <a:t> da SERES coloca em evidência a relevância da Regulação e Supervisão do Ensino Superior como política de indução da qualidade na oferta do ensino superior.</a:t>
            </a:r>
          </a:p>
          <a:p>
            <a:r>
              <a:rPr lang="pt-BR" sz="2400" baseline="0" dirty="0" smtClean="0"/>
              <a:t>O cadastro é um elemento estruturante, a base de informações sobre a qual a regulação,</a:t>
            </a:r>
            <a:r>
              <a:rPr lang="pt-BR" sz="2400" dirty="0" smtClean="0"/>
              <a:t> as estatísticas, as políticas públicas e o controle social se efetivam.</a:t>
            </a:r>
            <a:endParaRPr lang="pt-BR" sz="2400" baseline="0" dirty="0" smtClean="0"/>
          </a:p>
          <a:p>
            <a:r>
              <a:rPr lang="pt-BR" sz="2400" baseline="0" dirty="0" smtClean="0"/>
              <a:t>A interação com as IES é essencial</a:t>
            </a:r>
            <a:endParaRPr lang="pt-BR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/>
              <a:t>Muito obrigado!</a:t>
            </a:r>
            <a:br>
              <a:rPr lang="pt-BR" dirty="0" smtClean="0"/>
            </a:br>
            <a:r>
              <a:rPr lang="pt-BR" dirty="0" smtClean="0"/>
              <a:t>Rogério da Veiga</a:t>
            </a:r>
            <a:br>
              <a:rPr lang="pt-BR" dirty="0" smtClean="0"/>
            </a:br>
            <a:r>
              <a:rPr lang="pt-BR" sz="2700" dirty="0" smtClean="0"/>
              <a:t>Coordenador Geral do Cadastro de Instituições e Cursos Superiores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8915" name="Subtítulo 2"/>
          <p:cNvSpPr>
            <a:spLocks noGrp="1"/>
          </p:cNvSpPr>
          <p:nvPr>
            <p:ph type="subTitle" idx="1"/>
          </p:nvPr>
        </p:nvSpPr>
        <p:spPr>
          <a:xfrm>
            <a:off x="528638" y="6165850"/>
            <a:ext cx="1595437" cy="503238"/>
          </a:xfrm>
        </p:spPr>
        <p:txBody>
          <a:bodyPr tIns="45720"/>
          <a:lstStyle/>
          <a:p>
            <a:pPr marL="63500" eaLnBrk="1" hangingPunct="1">
              <a:lnSpc>
                <a:spcPct val="80000"/>
              </a:lnSpc>
              <a:spcBef>
                <a:spcPts val="300"/>
              </a:spcBef>
            </a:pPr>
            <a:r>
              <a:rPr lang="pt-BR" sz="1600" b="1" smtClean="0"/>
              <a:t>Ministério da Educação</a:t>
            </a:r>
          </a:p>
        </p:txBody>
      </p:sp>
      <p:pic>
        <p:nvPicPr>
          <p:cNvPr id="3891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5791200"/>
            <a:ext cx="2376487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7921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pt-BR" sz="4200" smtClean="0"/>
              <a:t>Cenário Educacional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682625" y="6424613"/>
            <a:ext cx="15128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000"/>
              <a:t>Fonte: Inep/MEC</a:t>
            </a:r>
          </a:p>
        </p:txBody>
      </p:sp>
      <p:pic>
        <p:nvPicPr>
          <p:cNvPr id="1229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3163" y="6237288"/>
            <a:ext cx="14414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6"/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55650" y="1773238"/>
            <a:ext cx="7559675" cy="4321175"/>
          </a:xfrm>
          <a:noFill/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900113" y="1203325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>
                <a:latin typeface="Trebuchet MS" pitchFamily="34" charset="0"/>
              </a:rPr>
              <a:t>Estatísticas Básicas de Graduação (presencial e a distância) e Pós-Graduação, por categoria administrativa – Brasil,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7921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pt-BR" sz="4200" smtClean="0"/>
              <a:t>Cenário Educacional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2625" y="6424613"/>
            <a:ext cx="15128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000"/>
              <a:t>Fonte: Inep/MEC</a:t>
            </a:r>
          </a:p>
        </p:txBody>
      </p:sp>
      <p:pic>
        <p:nvPicPr>
          <p:cNvPr id="1331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3163" y="6237288"/>
            <a:ext cx="14414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900113" y="1347788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>
                <a:latin typeface="Trebuchet MS" pitchFamily="34" charset="0"/>
              </a:rPr>
              <a:t>Número de Matrículas por Modalidade de Ensino e Grau Acadêmico – Brasil – 2010</a:t>
            </a:r>
          </a:p>
        </p:txBody>
      </p:sp>
      <p:pic>
        <p:nvPicPr>
          <p:cNvPr id="13318" name="Picture 2"/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" y="3109913"/>
            <a:ext cx="8229600" cy="25955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066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pt-BR" sz="3800" smtClean="0"/>
              <a:t>Cenário Educacional:</a:t>
            </a:r>
            <a:br>
              <a:rPr lang="pt-BR" sz="3800" smtClean="0"/>
            </a:br>
            <a:r>
              <a:rPr lang="pt-BR" sz="3800" smtClean="0"/>
              <a:t>expansão da educação superior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900113" y="6424613"/>
            <a:ext cx="15128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000"/>
              <a:t>Fonte: Inep/MEC</a:t>
            </a:r>
          </a:p>
        </p:txBody>
      </p:sp>
      <p:pic>
        <p:nvPicPr>
          <p:cNvPr id="102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3163" y="6237288"/>
            <a:ext cx="14414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5"/>
          <p:cNvGraphicFramePr>
            <a:graphicFrameLocks noChangeAspect="1"/>
          </p:cNvGraphicFramePr>
          <p:nvPr>
            <p:ph idx="1"/>
          </p:nvPr>
        </p:nvGraphicFramePr>
        <p:xfrm>
          <a:off x="684213" y="1511300"/>
          <a:ext cx="7632700" cy="4878388"/>
        </p:xfrm>
        <a:graphic>
          <a:graphicData uri="http://schemas.openxmlformats.org/presentationml/2006/ole">
            <p:oleObj spid="_x0000_s1026" name="Gráfico" r:id="rId4" imgW="5886529" imgH="3762361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066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pt-BR" sz="3800" smtClean="0"/>
              <a:t>Cenário Educacional: </a:t>
            </a:r>
            <a:br>
              <a:rPr lang="pt-BR" sz="3800" smtClean="0"/>
            </a:br>
            <a:r>
              <a:rPr lang="pt-BR" sz="3800" smtClean="0"/>
              <a:t>expansão da educação superior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898525" y="6424613"/>
            <a:ext cx="15128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000"/>
              <a:t>Fonte: Inep/MEC</a:t>
            </a:r>
          </a:p>
        </p:txBody>
      </p:sp>
      <p:pic>
        <p:nvPicPr>
          <p:cNvPr id="205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3163" y="6237288"/>
            <a:ext cx="14414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0" name="Object 5"/>
          <p:cNvGraphicFramePr>
            <a:graphicFrameLocks noChangeAspect="1"/>
          </p:cNvGraphicFramePr>
          <p:nvPr>
            <p:ph idx="1"/>
          </p:nvPr>
        </p:nvGraphicFramePr>
        <p:xfrm>
          <a:off x="684213" y="1503363"/>
          <a:ext cx="7632700" cy="4878387"/>
        </p:xfrm>
        <a:graphic>
          <a:graphicData uri="http://schemas.openxmlformats.org/presentationml/2006/ole">
            <p:oleObj spid="_x0000_s2050" name="Gráfico" r:id="rId4" imgW="5886529" imgH="3762361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066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pt-BR" sz="3800" smtClean="0"/>
              <a:t>Cenário Educacional:</a:t>
            </a:r>
            <a:br>
              <a:rPr lang="pt-BR" sz="3800" smtClean="0"/>
            </a:br>
            <a:r>
              <a:rPr lang="pt-BR" sz="3800" smtClean="0"/>
              <a:t>expansão da educação superior</a:t>
            </a: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898525" y="6424613"/>
            <a:ext cx="15128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000"/>
              <a:t>Fonte: Inep/MEC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ph idx="1"/>
          </p:nvPr>
        </p:nvGraphicFramePr>
        <p:xfrm>
          <a:off x="684213" y="1484313"/>
          <a:ext cx="7775575" cy="4970462"/>
        </p:xfrm>
        <a:graphic>
          <a:graphicData uri="http://schemas.openxmlformats.org/presentationml/2006/ole">
            <p:oleObj spid="_x0000_s3074" name="Gráfico" r:id="rId3" imgW="5886529" imgH="3762361" progId="Excel.Chart.8">
              <p:embed/>
            </p:oleObj>
          </a:graphicData>
        </a:graphic>
      </p:graphicFrame>
      <p:pic>
        <p:nvPicPr>
          <p:cNvPr id="307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3163" y="6237288"/>
            <a:ext cx="14414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066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pt-BR" sz="3800" smtClean="0"/>
              <a:t>Cenário Educacional: </a:t>
            </a:r>
            <a:br>
              <a:rPr lang="pt-BR" sz="3800" smtClean="0"/>
            </a:br>
            <a:r>
              <a:rPr lang="pt-BR" sz="3800" smtClean="0"/>
              <a:t>expansão da educação superior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898525" y="6524625"/>
            <a:ext cx="15128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000"/>
              <a:t>Fonte: Inep/MEC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>
            <p:ph idx="1"/>
          </p:nvPr>
        </p:nvGraphicFramePr>
        <p:xfrm>
          <a:off x="541338" y="1557338"/>
          <a:ext cx="7775575" cy="4968875"/>
        </p:xfrm>
        <a:graphic>
          <a:graphicData uri="http://schemas.openxmlformats.org/presentationml/2006/ole">
            <p:oleObj spid="_x0000_s4098" name="Gráfico" r:id="rId3" imgW="5886529" imgH="3762361" progId="Excel.Chart.8">
              <p:embed/>
            </p:oleObj>
          </a:graphicData>
        </a:graphic>
      </p:graphicFrame>
      <p:pic>
        <p:nvPicPr>
          <p:cNvPr id="410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3163" y="6237288"/>
            <a:ext cx="14414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Personalizada 5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83BBC1"/>
      </a:accent2>
      <a:accent3>
        <a:srgbClr val="326064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1203</TotalTime>
  <Words>1848</Words>
  <Application>Microsoft Office PowerPoint</Application>
  <PresentationFormat>Apresentação na tela (4:3)</PresentationFormat>
  <Paragraphs>200</Paragraphs>
  <Slides>37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37</vt:i4>
      </vt:variant>
    </vt:vector>
  </HeadingPairs>
  <TitlesOfParts>
    <vt:vector size="45" baseType="lpstr">
      <vt:lpstr>Arial</vt:lpstr>
      <vt:lpstr>Trebuchet MS</vt:lpstr>
      <vt:lpstr>Georgia</vt:lpstr>
      <vt:lpstr>Wingdings 2</vt:lpstr>
      <vt:lpstr>Calibri</vt:lpstr>
      <vt:lpstr>Urbano</vt:lpstr>
      <vt:lpstr>Gráfico do Microsoft Office Excel</vt:lpstr>
      <vt:lpstr>Planilha do Microsoft Office Excel</vt:lpstr>
      <vt:lpstr>Secretaria de Regulação e Supervisão do Ensino Superior </vt:lpstr>
      <vt:lpstr>Estrutura da apresentação</vt:lpstr>
      <vt:lpstr>Objetivos da apresentação</vt:lpstr>
      <vt:lpstr>Cenário Educacional</vt:lpstr>
      <vt:lpstr>Cenário Educacional</vt:lpstr>
      <vt:lpstr>Cenário Educacional: expansão da educação superior</vt:lpstr>
      <vt:lpstr>Cenário Educacional:  expansão da educação superior</vt:lpstr>
      <vt:lpstr>Cenário Educacional: expansão da educação superior</vt:lpstr>
      <vt:lpstr>Cenário Educacional:  expansão da educação superior</vt:lpstr>
      <vt:lpstr>Regulação e supervisão: conceitos gerais</vt:lpstr>
      <vt:lpstr>Regulação e Supervisão: momentos</vt:lpstr>
      <vt:lpstr>Regulação e Supervisão: base legal</vt:lpstr>
      <vt:lpstr>Órgãos envolvidos na Regulação/ Supervisão da Educação Superior (Sistema Federal)</vt:lpstr>
      <vt:lpstr>MEC: novo desenho institucional</vt:lpstr>
      <vt:lpstr>Criação da SERES: Motivação</vt:lpstr>
      <vt:lpstr>Estrutura da SERES</vt:lpstr>
      <vt:lpstr>Competências da SERES (art. 28 do Decreto 7.480/2011)</vt:lpstr>
      <vt:lpstr>Atuação da SERES: Regulação</vt:lpstr>
      <vt:lpstr>Processos em trâmite (09/11/2011)</vt:lpstr>
      <vt:lpstr>Processos finalizados em 2011 (09/11/2011)</vt:lpstr>
      <vt:lpstr>Atuação da Seres: Supervisão</vt:lpstr>
      <vt:lpstr>Atuação da Seres: Políticas Regulatórias</vt:lpstr>
      <vt:lpstr>Atuação da Seres: Políticas Regulatórias</vt:lpstr>
      <vt:lpstr>Atuação da Seres: Políticas Regulatórias</vt:lpstr>
      <vt:lpstr>Cadastro: histórico</vt:lpstr>
      <vt:lpstr>Cadastro: histórico</vt:lpstr>
      <vt:lpstr>Cadastro: histórico</vt:lpstr>
      <vt:lpstr>Cadastro: histórico</vt:lpstr>
      <vt:lpstr>Cadastro: histórico</vt:lpstr>
      <vt:lpstr>Cadastro: avanços recentes</vt:lpstr>
      <vt:lpstr>Cadastro e Censo da Educação Superior</vt:lpstr>
      <vt:lpstr>Estratégias para o Censo 2011</vt:lpstr>
      <vt:lpstr>Algumas estratégias delineadas: cadastro</vt:lpstr>
      <vt:lpstr>Algumas estratégias delineadas: E-Mec</vt:lpstr>
      <vt:lpstr>Algumas estratégias delineadas: relacionamento com as IES</vt:lpstr>
      <vt:lpstr>Conclusões finais</vt:lpstr>
      <vt:lpstr>Muito obrigado! Rogério da Veiga Coordenador Geral do Cadastro de Instituições e Cursos Superiores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..</dc:creator>
  <cp:lastModifiedBy>Luiza</cp:lastModifiedBy>
  <cp:revision>81</cp:revision>
  <dcterms:created xsi:type="dcterms:W3CDTF">2011-10-26T22:59:17Z</dcterms:created>
  <dcterms:modified xsi:type="dcterms:W3CDTF">2011-11-10T09:53:54Z</dcterms:modified>
</cp:coreProperties>
</file>